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7" r:id="rId18"/>
    <p:sldId id="278" r:id="rId19"/>
    <p:sldId id="279" r:id="rId20"/>
    <p:sldId id="260" r:id="rId21"/>
    <p:sldId id="273" r:id="rId22"/>
    <p:sldId id="274" r:id="rId23"/>
    <p:sldId id="280" r:id="rId24"/>
    <p:sldId id="275" r:id="rId25"/>
    <p:sldId id="276" r:id="rId26"/>
    <p:sldId id="281" r:id="rId27"/>
    <p:sldId id="282" r:id="rId28"/>
    <p:sldId id="283" r:id="rId29"/>
    <p:sldId id="284" r:id="rId30"/>
    <p:sldId id="286" r:id="rId31"/>
    <p:sldId id="28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F9F"/>
    <a:srgbClr val="9FE6FF"/>
    <a:srgbClr val="07076D"/>
    <a:srgbClr val="2603FB"/>
    <a:srgbClr val="FC28DE"/>
    <a:srgbClr val="B021DD"/>
    <a:srgbClr val="B22C02"/>
    <a:srgbClr val="DBFF01"/>
    <a:srgbClr val="F20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2" y="1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BCA842-07F5-45E8-A124-9BA352F170A6}" type="datetimeFigureOut">
              <a:rPr lang="en-IN" smtClean="0"/>
              <a:t>01-03-2025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9A740-8067-4064-B762-BDFB101EFF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779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9A740-8067-4064-B762-BDFB101EFF50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6902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9A740-8067-4064-B762-BDFB101EFF50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5121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9A740-8067-4064-B762-BDFB101EFF50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9214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07D6ED-D4A9-45A5-AD62-B352A3C79CC5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880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C89F0-C6DD-9A35-AC4D-F72376C7C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7F0869-244E-A02D-6D29-028AE1E951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C932D7-A5A8-D3BC-9309-4085AC201D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07FB94-071C-83F4-12D7-69DCD00583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07D6ED-D4A9-45A5-AD62-B352A3C79CC5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4016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9A740-8067-4064-B762-BDFB101EFF50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8867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E3D4A-9E3E-EB09-1D81-140688943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6DE6DB-897C-13EA-91C3-31098CA333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AC77C-EDCE-24F1-9FF7-6BEFE3BCD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B3EA9-C773-4D6D-9B99-A2CCF0561CC0}" type="datetimeFigureOut">
              <a:rPr lang="en-IN" smtClean="0"/>
              <a:t>01-03-2025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6B13B-BEBA-A6A3-6380-CFBF443F8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776ED-C6E2-3637-CFCB-838367176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C5E54-D4C7-473A-8B07-792396D076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3307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9B41A-B2CE-A058-818E-9A67856BF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681B23-0410-4A61-661D-32E4772181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909A5-3C47-BEE7-3121-1F9957CFB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B3EA9-C773-4D6D-9B99-A2CCF0561CC0}" type="datetimeFigureOut">
              <a:rPr lang="en-IN" smtClean="0"/>
              <a:t>01-03-2025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33072-5A4B-FD30-FA19-41346057F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622AC-E080-AC52-88AD-9B80332B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C5E54-D4C7-473A-8B07-792396D076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5166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C677CC-A006-5A2A-072F-1504C54672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D236E6-D122-FDB8-DC97-C755170B7A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C0D03-EA42-2639-059D-24A87BE15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B3EA9-C773-4D6D-9B99-A2CCF0561CC0}" type="datetimeFigureOut">
              <a:rPr lang="en-IN" smtClean="0"/>
              <a:t>01-03-2025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1C48E-B686-2D9D-6273-E62DD093F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2167C-F2E2-454B-A7DE-4D3E4CB40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C5E54-D4C7-473A-8B07-792396D076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5431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AF691-F996-DD0A-48F4-DB9D46B12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1F280-E4D1-54E5-169F-A200BCB6E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108AC-2552-3626-8408-F881001FB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B3EA9-C773-4D6D-9B99-A2CCF0561CC0}" type="datetimeFigureOut">
              <a:rPr lang="en-IN" smtClean="0"/>
              <a:t>01-03-2025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69477-677F-D68F-E4C3-7E21A9983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46488-42AB-A45F-63AD-5FCDCB7A8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C5E54-D4C7-473A-8B07-792396D076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8929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EBC3D-A156-F767-630B-410E2EBC9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602CE7-24D4-9D8D-AD98-9D558374D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BF658-9228-D5B6-E6E9-B976D5099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B3EA9-C773-4D6D-9B99-A2CCF0561CC0}" type="datetimeFigureOut">
              <a:rPr lang="en-IN" smtClean="0"/>
              <a:t>01-03-2025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87AAB-0A85-93DE-179D-977F759AB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DFE4F-34F2-5812-5DE4-CA12C6E83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C5E54-D4C7-473A-8B07-792396D076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8718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F7580-6D3D-052D-EAA4-983E78432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B25BB-70CF-58DE-74AB-73BFAD7CFF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63B359-B98A-C67D-6CA2-319E9346A2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40B869-BD9A-3DC3-BFD4-5ACD168BB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B3EA9-C773-4D6D-9B99-A2CCF0561CC0}" type="datetimeFigureOut">
              <a:rPr lang="en-IN" smtClean="0"/>
              <a:t>01-03-2025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EB0CE-E832-43EE-E38A-3A890F636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8B3DBF-83D2-1970-54D1-4250816FC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C5E54-D4C7-473A-8B07-792396D076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5989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27B08-67EE-ED0F-8794-D86D0F078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AE8B4-48A5-0A15-FB4D-5DF0D9EB2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96605B-ABEC-2BF2-E545-5D856BA84A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195AD5-2C3C-6BEE-9BF8-73469FE20C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9DACE2-8CCA-8066-0EE5-B9011DFE15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4B4479-ED53-03EB-B026-DFBBB505B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B3EA9-C773-4D6D-9B99-A2CCF0561CC0}" type="datetimeFigureOut">
              <a:rPr lang="en-IN" smtClean="0"/>
              <a:t>01-03-2025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028E8-C7D3-C70B-CB90-EF260015A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841F6A-21FE-AB48-17DE-A6B0E155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C5E54-D4C7-473A-8B07-792396D076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6011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C495F-A8D5-CC63-CA60-B4E54CA01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4698D-92C7-B6BB-8197-AC6260ADC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B3EA9-C773-4D6D-9B99-A2CCF0561CC0}" type="datetimeFigureOut">
              <a:rPr lang="en-IN" smtClean="0"/>
              <a:t>01-03-2025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81B20D-C73E-3DC1-FD46-F5AB9DE26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DBE677-5D3B-8497-F503-1120DA857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C5E54-D4C7-473A-8B07-792396D076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6210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ECEB91-F882-6DF2-409C-267C95281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B3EA9-C773-4D6D-9B99-A2CCF0561CC0}" type="datetimeFigureOut">
              <a:rPr lang="en-IN" smtClean="0"/>
              <a:t>01-03-2025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383230-8C27-A08B-BCDA-13FC8E1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3881B4-C142-090D-88D3-C7CFB91C9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C5E54-D4C7-473A-8B07-792396D076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1551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03E2A-B069-064E-C31F-33324D2CA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9EE1B-0376-9A23-C028-FCE0C0CB3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3ED91-1BF8-CCC4-D75C-7383AA9A5B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51EFB9-8730-CD8E-BE38-DC4DD186A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B3EA9-C773-4D6D-9B99-A2CCF0561CC0}" type="datetimeFigureOut">
              <a:rPr lang="en-IN" smtClean="0"/>
              <a:t>01-03-2025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0A4DB8-8D15-C3FE-507C-29F9860FA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FBE5EC-51FC-4AEE-DEAA-D42D4B514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C5E54-D4C7-473A-8B07-792396D076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1322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C25D2-2A85-AC8A-41F2-69A7EDD5A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9802D4-E572-F89C-AF6F-AF0DB634D0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9D169E-302E-BE27-37CB-9E3DCC5774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C007CF-ADA9-0DDE-AC3B-A04B1440E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B3EA9-C773-4D6D-9B99-A2CCF0561CC0}" type="datetimeFigureOut">
              <a:rPr lang="en-IN" smtClean="0"/>
              <a:t>01-03-2025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F66AD-66C9-0374-8587-7290D5151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738587-0511-D10B-AB16-82CC9FEE5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C5E54-D4C7-473A-8B07-792396D076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4781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865C75-1058-7F5E-D45A-0C2CBD1FE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CA4BD-0C7F-822F-F9F0-5A530AE33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8AF87-82DD-5F21-D5EE-67EDCF3AFE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B3EA9-C773-4D6D-9B99-A2CCF0561CC0}" type="datetimeFigureOut">
              <a:rPr lang="en-IN" smtClean="0"/>
              <a:t>01-03-2025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AEA20-F7C2-7438-423B-24EEFD7C95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460B6-B03A-ECF8-1FCB-31A56ABC2E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C5E54-D4C7-473A-8B07-792396D076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4480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layground.tensorflow.org/" TargetMode="Externa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220.png"/><Relationship Id="rId18" Type="http://schemas.openxmlformats.org/officeDocument/2006/relationships/image" Target="../media/image29.png"/><Relationship Id="rId3" Type="http://schemas.openxmlformats.org/officeDocument/2006/relationships/image" Target="../media/image120.png"/><Relationship Id="rId21" Type="http://schemas.openxmlformats.org/officeDocument/2006/relationships/image" Target="../media/image32.png"/><Relationship Id="rId7" Type="http://schemas.openxmlformats.org/officeDocument/2006/relationships/image" Target="../media/image161.png"/><Relationship Id="rId12" Type="http://schemas.openxmlformats.org/officeDocument/2006/relationships/image" Target="../media/image210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200.png"/><Relationship Id="rId24" Type="http://schemas.openxmlformats.org/officeDocument/2006/relationships/image" Target="../media/image35.png"/><Relationship Id="rId5" Type="http://schemas.openxmlformats.org/officeDocument/2006/relationships/image" Target="../media/image140.png"/><Relationship Id="rId15" Type="http://schemas.openxmlformats.org/officeDocument/2006/relationships/image" Target="../media/image260.png"/><Relationship Id="rId23" Type="http://schemas.openxmlformats.org/officeDocument/2006/relationships/image" Target="../media/image34.png"/><Relationship Id="rId10" Type="http://schemas.openxmlformats.org/officeDocument/2006/relationships/image" Target="../media/image190.png"/><Relationship Id="rId19" Type="http://schemas.openxmlformats.org/officeDocument/2006/relationships/image" Target="../media/image30.png"/><Relationship Id="rId4" Type="http://schemas.openxmlformats.org/officeDocument/2006/relationships/image" Target="../media/image130.png"/><Relationship Id="rId9" Type="http://schemas.openxmlformats.org/officeDocument/2006/relationships/image" Target="../media/image180.png"/><Relationship Id="rId14" Type="http://schemas.openxmlformats.org/officeDocument/2006/relationships/image" Target="../media/image230.png"/><Relationship Id="rId22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3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1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" TargetMode="External"/><Relationship Id="rId2" Type="http://schemas.openxmlformats.org/officeDocument/2006/relationships/hyperlink" Target="https://medium.com/future-technologies-lab/the-neuroscientific-basis-for-convolutional-networks-3aa995919f5a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be.com/playlist?list=PLKnIA16_RmvYuZauWaPlRTC54KxSNLtNn&amp;si=sJc4I51logv_jW4t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CA5C249-9ADF-0134-AA9A-614DD09B7B41}"/>
              </a:ext>
            </a:extLst>
          </p:cNvPr>
          <p:cNvSpPr/>
          <p:nvPr/>
        </p:nvSpPr>
        <p:spPr>
          <a:xfrm>
            <a:off x="0" y="-30480"/>
            <a:ext cx="12192000" cy="21236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2FD33E-AE43-F793-A146-2460F194C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418" y="-182772"/>
            <a:ext cx="2428240" cy="2428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4EF3A5-9762-BF56-06D1-FF21753021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977" y="118517"/>
            <a:ext cx="1818641" cy="1825663"/>
          </a:xfrm>
          <a:prstGeom prst="ellipse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A4F6E4-6B98-E834-2F67-DE37D459C332}"/>
              </a:ext>
            </a:extLst>
          </p:cNvPr>
          <p:cNvSpPr txBox="1"/>
          <p:nvPr/>
        </p:nvSpPr>
        <p:spPr>
          <a:xfrm>
            <a:off x="1049702" y="260341"/>
            <a:ext cx="91744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M.Sc. Applied Mathematics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3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School of Emerging Science &amp; Technology</a:t>
            </a:r>
          </a:p>
          <a:p>
            <a:pPr algn="ctr"/>
            <a:r>
              <a:rPr lang="en-US" sz="3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Gujarat University, Ahmedabad</a:t>
            </a:r>
            <a:endParaRPr lang="en-IN" sz="3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FFEB2F-E869-8292-7112-BE830BF44BEB}"/>
              </a:ext>
            </a:extLst>
          </p:cNvPr>
          <p:cNvSpPr txBox="1"/>
          <p:nvPr/>
        </p:nvSpPr>
        <p:spPr>
          <a:xfrm>
            <a:off x="447040" y="2530871"/>
            <a:ext cx="53441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AMS Sem – 4</a:t>
            </a:r>
          </a:p>
          <a:p>
            <a:pPr algn="ctr"/>
            <a:r>
              <a:rPr lang="en-US" sz="4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presentation</a:t>
            </a:r>
            <a:endParaRPr lang="en-IN" sz="44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5FBFC6-ED84-EB4E-9695-C9FDE333EA89}"/>
              </a:ext>
            </a:extLst>
          </p:cNvPr>
          <p:cNvSpPr txBox="1"/>
          <p:nvPr/>
        </p:nvSpPr>
        <p:spPr>
          <a:xfrm>
            <a:off x="795702" y="4474001"/>
            <a:ext cx="76403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9F9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Milansinh Gohil :- 06       </a:t>
            </a:r>
          </a:p>
          <a:p>
            <a:endParaRPr lang="en-US" sz="3200" b="1" dirty="0">
              <a:solidFill>
                <a:srgbClr val="69196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Yashkumar Joshi :- 33</a:t>
            </a:r>
            <a:endParaRPr lang="en-IN" sz="3200" b="1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rgbClr val="002060"/>
              </a:solidFill>
            </a:endParaRPr>
          </a:p>
          <a:p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71CD31-37B9-B8B5-E133-4E71D7B1B3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16" t="1135" r="-2319" b="-1135"/>
          <a:stretch/>
        </p:blipFill>
        <p:spPr>
          <a:xfrm>
            <a:off x="7346075" y="1972982"/>
            <a:ext cx="4747547" cy="517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407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A665A-B717-A2B9-90B8-E3C797102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C5A7A-48A4-00F5-B993-7298072C16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5129" y="85995"/>
            <a:ext cx="10082459" cy="716597"/>
          </a:xfrm>
        </p:spPr>
        <p:txBody>
          <a:bodyPr>
            <a:noAutofit/>
          </a:bodyPr>
          <a:lstStyle/>
          <a:p>
            <a:r>
              <a:rPr lang="en-IN" sz="4400" b="1" u="sng" dirty="0">
                <a:solidFill>
                  <a:srgbClr val="F20000"/>
                </a:solidFill>
              </a:rPr>
              <a:t>Deep Learning VS Machine Learning</a:t>
            </a:r>
          </a:p>
        </p:txBody>
      </p:sp>
      <p:sp>
        <p:nvSpPr>
          <p:cNvPr id="5" name="Shape 2"/>
          <p:cNvSpPr/>
          <p:nvPr/>
        </p:nvSpPr>
        <p:spPr>
          <a:xfrm>
            <a:off x="7983590" y="1134283"/>
            <a:ext cx="45719" cy="5448826"/>
          </a:xfrm>
          <a:prstGeom prst="roundRect">
            <a:avLst>
              <a:gd name="adj" fmla="val 225009"/>
            </a:avLst>
          </a:prstGeom>
          <a:solidFill>
            <a:srgbClr val="194A99"/>
          </a:solidFill>
          <a:ln/>
        </p:spPr>
      </p:sp>
      <p:sp>
        <p:nvSpPr>
          <p:cNvPr id="6" name="Shape 3"/>
          <p:cNvSpPr/>
          <p:nvPr/>
        </p:nvSpPr>
        <p:spPr>
          <a:xfrm>
            <a:off x="7217043" y="1478646"/>
            <a:ext cx="600769" cy="34330"/>
          </a:xfrm>
          <a:prstGeom prst="roundRect">
            <a:avLst>
              <a:gd name="adj" fmla="val 225009"/>
            </a:avLst>
          </a:prstGeom>
          <a:solidFill>
            <a:srgbClr val="194A99"/>
          </a:solidFill>
          <a:ln/>
        </p:spPr>
      </p:sp>
      <p:sp>
        <p:nvSpPr>
          <p:cNvPr id="7" name="Shape 4"/>
          <p:cNvSpPr/>
          <p:nvPr/>
        </p:nvSpPr>
        <p:spPr>
          <a:xfrm>
            <a:off x="7808535" y="1302732"/>
            <a:ext cx="374772" cy="386159"/>
          </a:xfrm>
          <a:prstGeom prst="roundRect">
            <a:avLst>
              <a:gd name="adj" fmla="val 2000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925622" y="1302315"/>
            <a:ext cx="140593" cy="3217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534"/>
              </a:lnSpc>
            </a:pPr>
            <a:r>
              <a:rPr lang="en-US" sz="202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027" dirty="0"/>
          </a:p>
        </p:txBody>
      </p:sp>
      <p:sp>
        <p:nvSpPr>
          <p:cNvPr id="11" name="Shape 8"/>
          <p:cNvSpPr/>
          <p:nvPr/>
        </p:nvSpPr>
        <p:spPr>
          <a:xfrm>
            <a:off x="8183304" y="2511253"/>
            <a:ext cx="600769" cy="34330"/>
          </a:xfrm>
          <a:prstGeom prst="roundRect">
            <a:avLst>
              <a:gd name="adj" fmla="val 225009"/>
            </a:avLst>
          </a:prstGeom>
          <a:solidFill>
            <a:srgbClr val="194A99"/>
          </a:solidFill>
          <a:ln/>
        </p:spPr>
      </p:sp>
      <p:sp>
        <p:nvSpPr>
          <p:cNvPr id="12" name="Shape 9"/>
          <p:cNvSpPr/>
          <p:nvPr/>
        </p:nvSpPr>
        <p:spPr>
          <a:xfrm>
            <a:off x="7827727" y="2323078"/>
            <a:ext cx="386159" cy="386159"/>
          </a:xfrm>
          <a:prstGeom prst="roundRect">
            <a:avLst>
              <a:gd name="adj" fmla="val 2000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940039" y="2311795"/>
            <a:ext cx="140593" cy="3217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534"/>
              </a:lnSpc>
            </a:pPr>
            <a:r>
              <a:rPr lang="en-US" sz="202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027" dirty="0"/>
          </a:p>
        </p:txBody>
      </p:sp>
      <p:sp>
        <p:nvSpPr>
          <p:cNvPr id="16" name="Shape 13"/>
          <p:cNvSpPr/>
          <p:nvPr/>
        </p:nvSpPr>
        <p:spPr>
          <a:xfrm>
            <a:off x="7207763" y="3611484"/>
            <a:ext cx="600769" cy="34330"/>
          </a:xfrm>
          <a:prstGeom prst="roundRect">
            <a:avLst>
              <a:gd name="adj" fmla="val 225009"/>
            </a:avLst>
          </a:prstGeom>
          <a:solidFill>
            <a:srgbClr val="194A99"/>
          </a:solidFill>
          <a:ln/>
        </p:spPr>
      </p:sp>
      <p:sp>
        <p:nvSpPr>
          <p:cNvPr id="17" name="Shape 14"/>
          <p:cNvSpPr/>
          <p:nvPr/>
        </p:nvSpPr>
        <p:spPr>
          <a:xfrm>
            <a:off x="7779980" y="3434785"/>
            <a:ext cx="386159" cy="386159"/>
          </a:xfrm>
          <a:prstGeom prst="roundRect">
            <a:avLst>
              <a:gd name="adj" fmla="val 2000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925620" y="3429932"/>
            <a:ext cx="140593" cy="3217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534"/>
              </a:lnSpc>
            </a:pPr>
            <a:r>
              <a:rPr lang="en-US" sz="202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027" dirty="0"/>
          </a:p>
        </p:txBody>
      </p:sp>
      <p:sp>
        <p:nvSpPr>
          <p:cNvPr id="4" name="Shape 14">
            <a:extLst>
              <a:ext uri="{FF2B5EF4-FFF2-40B4-BE49-F238E27FC236}">
                <a16:creationId xmlns:a16="http://schemas.microsoft.com/office/drawing/2014/main" id="{209E67C5-1F68-B8A7-11F8-C3549E0DA250}"/>
              </a:ext>
            </a:extLst>
          </p:cNvPr>
          <p:cNvSpPr/>
          <p:nvPr/>
        </p:nvSpPr>
        <p:spPr>
          <a:xfrm>
            <a:off x="7808532" y="4516699"/>
            <a:ext cx="386159" cy="386159"/>
          </a:xfrm>
          <a:prstGeom prst="roundRect">
            <a:avLst>
              <a:gd name="adj" fmla="val 2000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Shape 14">
            <a:extLst>
              <a:ext uri="{FF2B5EF4-FFF2-40B4-BE49-F238E27FC236}">
                <a16:creationId xmlns:a16="http://schemas.microsoft.com/office/drawing/2014/main" id="{D47FD14C-E0CF-3AD3-0FCD-8DE7A9936384}"/>
              </a:ext>
            </a:extLst>
          </p:cNvPr>
          <p:cNvSpPr/>
          <p:nvPr/>
        </p:nvSpPr>
        <p:spPr>
          <a:xfrm>
            <a:off x="7817812" y="5682987"/>
            <a:ext cx="386159" cy="386159"/>
          </a:xfrm>
          <a:prstGeom prst="roundRect">
            <a:avLst>
              <a:gd name="adj" fmla="val 2000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0" name="Text 15">
            <a:extLst>
              <a:ext uri="{FF2B5EF4-FFF2-40B4-BE49-F238E27FC236}">
                <a16:creationId xmlns:a16="http://schemas.microsoft.com/office/drawing/2014/main" id="{E3C7F650-7834-479D-7D63-479C14633377}"/>
              </a:ext>
            </a:extLst>
          </p:cNvPr>
          <p:cNvSpPr/>
          <p:nvPr/>
        </p:nvSpPr>
        <p:spPr>
          <a:xfrm>
            <a:off x="7925621" y="4531726"/>
            <a:ext cx="140593" cy="3217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534"/>
              </a:lnSpc>
            </a:pPr>
            <a:r>
              <a:rPr lang="en-US" sz="202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</a:rPr>
              <a:t>4</a:t>
            </a:r>
            <a:endParaRPr lang="en-US" sz="2027" dirty="0"/>
          </a:p>
        </p:txBody>
      </p:sp>
      <p:sp>
        <p:nvSpPr>
          <p:cNvPr id="14" name="Text 15">
            <a:extLst>
              <a:ext uri="{FF2B5EF4-FFF2-40B4-BE49-F238E27FC236}">
                <a16:creationId xmlns:a16="http://schemas.microsoft.com/office/drawing/2014/main" id="{29D513EE-1E09-63E2-ADB3-D8C3A46643E4}"/>
              </a:ext>
            </a:extLst>
          </p:cNvPr>
          <p:cNvSpPr/>
          <p:nvPr/>
        </p:nvSpPr>
        <p:spPr>
          <a:xfrm>
            <a:off x="7929958" y="5685196"/>
            <a:ext cx="140593" cy="3217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534"/>
              </a:lnSpc>
            </a:pPr>
            <a:r>
              <a:rPr lang="en-US" sz="202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</a:rPr>
              <a:t>5</a:t>
            </a:r>
            <a:endParaRPr lang="en-US" sz="2027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4CD3ACA4-B247-9D3D-35F4-2CFE87AFE51C}"/>
              </a:ext>
            </a:extLst>
          </p:cNvPr>
          <p:cNvSpPr/>
          <p:nvPr/>
        </p:nvSpPr>
        <p:spPr>
          <a:xfrm>
            <a:off x="7230369" y="5841736"/>
            <a:ext cx="600769" cy="34330"/>
          </a:xfrm>
          <a:prstGeom prst="roundRect">
            <a:avLst>
              <a:gd name="adj" fmla="val 225009"/>
            </a:avLst>
          </a:prstGeom>
          <a:solidFill>
            <a:srgbClr val="194A99"/>
          </a:solidFill>
          <a:ln/>
        </p:spPr>
      </p:sp>
      <p:sp>
        <p:nvSpPr>
          <p:cNvPr id="19" name="Shape 13">
            <a:extLst>
              <a:ext uri="{FF2B5EF4-FFF2-40B4-BE49-F238E27FC236}">
                <a16:creationId xmlns:a16="http://schemas.microsoft.com/office/drawing/2014/main" id="{C454F835-581B-AE88-D89C-1E168BBBB173}"/>
              </a:ext>
            </a:extLst>
          </p:cNvPr>
          <p:cNvSpPr/>
          <p:nvPr/>
        </p:nvSpPr>
        <p:spPr>
          <a:xfrm>
            <a:off x="8194691" y="4705422"/>
            <a:ext cx="600769" cy="34330"/>
          </a:xfrm>
          <a:prstGeom prst="roundRect">
            <a:avLst>
              <a:gd name="adj" fmla="val 225009"/>
            </a:avLst>
          </a:prstGeom>
          <a:solidFill>
            <a:srgbClr val="194A99"/>
          </a:solidFill>
          <a:ln/>
        </p:spPr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94B786-D5F5-9F3C-4BBB-17B9016E5D5C}"/>
              </a:ext>
            </a:extLst>
          </p:cNvPr>
          <p:cNvSpPr txBox="1"/>
          <p:nvPr/>
        </p:nvSpPr>
        <p:spPr>
          <a:xfrm>
            <a:off x="4354893" y="1216998"/>
            <a:ext cx="2875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dirty="0">
                <a:solidFill>
                  <a:srgbClr val="2603FB"/>
                </a:solidFill>
              </a:rPr>
              <a:t>      Data Dependency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A76542-CF3F-D7D2-F071-8A1E4E426484}"/>
              </a:ext>
            </a:extLst>
          </p:cNvPr>
          <p:cNvSpPr txBox="1"/>
          <p:nvPr/>
        </p:nvSpPr>
        <p:spPr>
          <a:xfrm>
            <a:off x="8823323" y="2280420"/>
            <a:ext cx="3698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dirty="0">
                <a:solidFill>
                  <a:srgbClr val="2603FB"/>
                </a:solidFill>
              </a:rPr>
              <a:t>Hardware Dependency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4BB533-CDA9-D178-9A7A-416B06F9BBE4}"/>
              </a:ext>
            </a:extLst>
          </p:cNvPr>
          <p:cNvSpPr txBox="1"/>
          <p:nvPr/>
        </p:nvSpPr>
        <p:spPr>
          <a:xfrm>
            <a:off x="4759118" y="3359984"/>
            <a:ext cx="2397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dirty="0">
                <a:solidFill>
                  <a:srgbClr val="2603FB"/>
                </a:solidFill>
              </a:rPr>
              <a:t>      Training Time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D433DE-5E8A-CCE7-3998-6F56405DC932}"/>
              </a:ext>
            </a:extLst>
          </p:cNvPr>
          <p:cNvSpPr txBox="1"/>
          <p:nvPr/>
        </p:nvSpPr>
        <p:spPr>
          <a:xfrm>
            <a:off x="8937382" y="4533526"/>
            <a:ext cx="2620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2603FB"/>
                </a:solidFill>
              </a:rPr>
              <a:t>Feature Selection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F94A2E-CA05-538A-40F6-3C170089B869}"/>
              </a:ext>
            </a:extLst>
          </p:cNvPr>
          <p:cNvSpPr txBox="1"/>
          <p:nvPr/>
        </p:nvSpPr>
        <p:spPr>
          <a:xfrm>
            <a:off x="5131333" y="5610903"/>
            <a:ext cx="2265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2603FB"/>
                </a:solidFill>
              </a:rPr>
              <a:t>Interpretability</a:t>
            </a:r>
          </a:p>
        </p:txBody>
      </p:sp>
      <p:pic>
        <p:nvPicPr>
          <p:cNvPr id="2050" name="Picture 2" descr="Artificial Intelligence vs Machine Learning | Medium">
            <a:extLst>
              <a:ext uri="{FF2B5EF4-FFF2-40B4-BE49-F238E27FC236}">
                <a16:creationId xmlns:a16="http://schemas.microsoft.com/office/drawing/2014/main" id="{5C8D7E56-0855-DD67-A19A-5D06D78473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1" t="15575" r="10344" b="14483"/>
          <a:stretch/>
        </p:blipFill>
        <p:spPr bwMode="auto">
          <a:xfrm>
            <a:off x="111420" y="1056210"/>
            <a:ext cx="4106643" cy="304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ertical or Horizontal GPU Mounting ...">
            <a:extLst>
              <a:ext uri="{FF2B5EF4-FFF2-40B4-BE49-F238E27FC236}">
                <a16:creationId xmlns:a16="http://schemas.microsoft.com/office/drawing/2014/main" id="{9E0A3767-7069-FD07-6C64-49C5DB397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5" y="4355865"/>
            <a:ext cx="3982593" cy="223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982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13" grpId="0" animBg="1"/>
      <p:bldP spid="18" grpId="0" animBg="1"/>
      <p:bldP spid="10" grpId="0" animBg="1"/>
      <p:bldP spid="14" grpId="0" animBg="1"/>
      <p:bldP spid="20" grpId="0"/>
      <p:bldP spid="21" grpId="0"/>
      <p:bldP spid="22" grpId="0"/>
      <p:bldP spid="24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7CBFF-28B4-5E79-FEFF-4F1EE2322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1035"/>
          </a:xfrm>
        </p:spPr>
        <p:txBody>
          <a:bodyPr>
            <a:noAutofit/>
          </a:bodyPr>
          <a:lstStyle/>
          <a:p>
            <a:pPr algn="ctr"/>
            <a:r>
              <a:rPr lang="en-US" b="1" u="sng" dirty="0">
                <a:solidFill>
                  <a:srgbClr val="F20000"/>
                </a:solidFill>
              </a:rPr>
              <a:t>Perceptron</a:t>
            </a:r>
            <a:endParaRPr lang="en-IN" b="1" u="sng" dirty="0">
              <a:solidFill>
                <a:srgbClr val="F2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DC676-5E36-EA7D-5C2F-C5D38A6DA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1028680" cy="148986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Perceptron is a mathematical model or we can say it is an algorithm. </a:t>
            </a:r>
            <a:r>
              <a:rPr lang="en-IN" sz="2400" dirty="0"/>
              <a:t>It works for supervised learning.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Because of it’s design it automatically became a building block of deep learning.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A4BB55-9291-25AD-FEB5-04F4ABC59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026" y="2428240"/>
            <a:ext cx="7637947" cy="427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57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6703B-CF17-DA56-176A-5F4A0CC64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760" y="150335"/>
            <a:ext cx="10515600" cy="875825"/>
          </a:xfrm>
        </p:spPr>
        <p:txBody>
          <a:bodyPr/>
          <a:lstStyle/>
          <a:p>
            <a:pPr algn="ctr"/>
            <a:r>
              <a:rPr lang="en-US" b="1" u="sng" dirty="0">
                <a:solidFill>
                  <a:srgbClr val="FF0000"/>
                </a:solidFill>
              </a:rPr>
              <a:t>Perceptron Back Propagation </a:t>
            </a:r>
            <a:endParaRPr lang="en-IN" b="1" u="sng" dirty="0">
              <a:solidFill>
                <a:srgbClr val="FF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376806-1AE4-3546-17A2-C7531C4E6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486" y="1026160"/>
            <a:ext cx="7310754" cy="2289598"/>
          </a:xfr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686BDDF-5063-BD07-C92B-9AA521E405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528785"/>
              </p:ext>
            </p:extLst>
          </p:nvPr>
        </p:nvGraphicFramePr>
        <p:xfrm>
          <a:off x="342668" y="1143000"/>
          <a:ext cx="3175463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320">
                  <a:extLst>
                    <a:ext uri="{9D8B030D-6E8A-4147-A177-3AD203B41FA5}">
                      <a16:colId xmlns:a16="http://schemas.microsoft.com/office/drawing/2014/main" val="2964395537"/>
                    </a:ext>
                  </a:extLst>
                </a:gridCol>
                <a:gridCol w="1604143">
                  <a:extLst>
                    <a:ext uri="{9D8B030D-6E8A-4147-A177-3AD203B41FA5}">
                      <a16:colId xmlns:a16="http://schemas.microsoft.com/office/drawing/2014/main" val="350792477"/>
                    </a:ext>
                  </a:extLst>
                </a:gridCol>
              </a:tblGrid>
              <a:tr h="40298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CGPA</a:t>
                      </a:r>
                    </a:p>
                  </a:txBody>
                  <a:tcPr>
                    <a:solidFill>
                      <a:srgbClr val="B021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Placed</a:t>
                      </a:r>
                      <a:endParaRPr lang="en-IN" sz="2400" dirty="0"/>
                    </a:p>
                  </a:txBody>
                  <a:tcPr>
                    <a:solidFill>
                      <a:srgbClr val="B02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624262"/>
                  </a:ext>
                </a:extLst>
              </a:tr>
              <a:tr h="298025">
                <a:tc>
                  <a:txBody>
                    <a:bodyPr/>
                    <a:lstStyle/>
                    <a:p>
                      <a:r>
                        <a:rPr lang="en-US" dirty="0"/>
                        <a:t>9.11</a:t>
                      </a:r>
                      <a:endParaRPr lang="en-IN" dirty="0"/>
                    </a:p>
                  </a:txBody>
                  <a:tcPr>
                    <a:solidFill>
                      <a:srgbClr val="B021DD">
                        <a:alpha val="4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>
                    <a:solidFill>
                      <a:srgbClr val="B021DD">
                        <a:alpha val="4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60995"/>
                  </a:ext>
                </a:extLst>
              </a:tr>
              <a:tr h="316401">
                <a:tc>
                  <a:txBody>
                    <a:bodyPr/>
                    <a:lstStyle/>
                    <a:p>
                      <a:r>
                        <a:rPr lang="en-US" dirty="0"/>
                        <a:t>8.9</a:t>
                      </a:r>
                      <a:endParaRPr lang="en-IN" dirty="0"/>
                    </a:p>
                  </a:txBody>
                  <a:tcPr>
                    <a:solidFill>
                      <a:srgbClr val="B021DD">
                        <a:alpha val="4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>
                    <a:solidFill>
                      <a:srgbClr val="B021DD">
                        <a:alpha val="4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739210"/>
                  </a:ext>
                </a:extLst>
              </a:tr>
              <a:tr h="316401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en-IN" dirty="0"/>
                    </a:p>
                  </a:txBody>
                  <a:tcPr>
                    <a:solidFill>
                      <a:srgbClr val="B021DD">
                        <a:alpha val="4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>
                    <a:solidFill>
                      <a:srgbClr val="B021DD">
                        <a:alpha val="4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031219"/>
                  </a:ext>
                </a:extLst>
              </a:tr>
              <a:tr h="316401">
                <a:tc>
                  <a:txBody>
                    <a:bodyPr/>
                    <a:lstStyle/>
                    <a:p>
                      <a:r>
                        <a:rPr lang="en-US" dirty="0"/>
                        <a:t>6.56</a:t>
                      </a:r>
                      <a:endParaRPr lang="en-IN" dirty="0"/>
                    </a:p>
                  </a:txBody>
                  <a:tcPr>
                    <a:solidFill>
                      <a:srgbClr val="B021DD">
                        <a:alpha val="4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>
                    <a:solidFill>
                      <a:srgbClr val="B021DD">
                        <a:alpha val="4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82150"/>
                  </a:ext>
                </a:extLst>
              </a:tr>
              <a:tr h="316401">
                <a:tc>
                  <a:txBody>
                    <a:bodyPr/>
                    <a:lstStyle/>
                    <a:p>
                      <a:r>
                        <a:rPr lang="en-US" dirty="0"/>
                        <a:t>4.56</a:t>
                      </a:r>
                      <a:endParaRPr lang="en-IN" dirty="0"/>
                    </a:p>
                  </a:txBody>
                  <a:tcPr>
                    <a:solidFill>
                      <a:srgbClr val="B021DD">
                        <a:alpha val="4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>
                    <a:solidFill>
                      <a:srgbClr val="B021DD">
                        <a:alpha val="4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96181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558451D-0709-B0A7-E20D-2231B9CBB673}"/>
              </a:ext>
            </a:extLst>
          </p:cNvPr>
          <p:cNvSpPr txBox="1"/>
          <p:nvPr/>
        </p:nvSpPr>
        <p:spPr>
          <a:xfrm>
            <a:off x="22629" y="3573925"/>
            <a:ext cx="40339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solidFill>
                  <a:srgbClr val="FF0000"/>
                </a:solidFill>
              </a:rPr>
              <a:t>Training process</a:t>
            </a:r>
            <a:endParaRPr lang="en-IN" sz="4000" b="1" u="sng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022788-0580-B060-B08D-FC678FBCAB9C}"/>
              </a:ext>
            </a:extLst>
          </p:cNvPr>
          <p:cNvSpPr txBox="1"/>
          <p:nvPr/>
        </p:nvSpPr>
        <p:spPr>
          <a:xfrm>
            <a:off x="371763" y="4504713"/>
            <a:ext cx="36848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Forward Pass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Calculate Loss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Backward Loss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Update Gradients</a:t>
            </a:r>
            <a:endParaRPr lang="en-IN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06B0A3-05B7-2967-CF19-61629D746128}"/>
              </a:ext>
            </a:extLst>
          </p:cNvPr>
          <p:cNvSpPr txBox="1"/>
          <p:nvPr/>
        </p:nvSpPr>
        <p:spPr>
          <a:xfrm>
            <a:off x="4503189" y="2961815"/>
            <a:ext cx="6251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rgbClr val="FF0000"/>
                </a:solidFill>
              </a:rPr>
              <a:t>Forward Pass Computation</a:t>
            </a:r>
            <a:endParaRPr lang="en-IN" sz="4000" b="1" u="sng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63DAA4-AC0D-1139-4012-87791DB82E72}"/>
                  </a:ext>
                </a:extLst>
              </p:cNvPr>
              <p:cNvSpPr txBox="1"/>
              <p:nvPr/>
            </p:nvSpPr>
            <p:spPr>
              <a:xfrm>
                <a:off x="4503189" y="3806192"/>
                <a:ext cx="7450051" cy="2886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sz="2400" dirty="0"/>
                  <a:t>Linear Transformation :</a:t>
                </a:r>
              </a:p>
              <a:p>
                <a:r>
                  <a:rPr lang="en-US" sz="2400" dirty="0"/>
                  <a:t>			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400" b="0" dirty="0"/>
              </a:p>
              <a:p>
                <a:pPr marL="457200" indent="-457200">
                  <a:buFont typeface="+mj-lt"/>
                  <a:buAutoNum type="arabicPeriod" startAt="2"/>
                </a:pPr>
                <a:r>
                  <a:rPr lang="en-US" sz="2400" dirty="0"/>
                  <a:t>Activation(Sigmoid Function):  							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IN" sz="2400" dirty="0"/>
              </a:p>
              <a:p>
                <a:pPr marL="457200" indent="-457200">
                  <a:buFont typeface="+mj-lt"/>
                  <a:buAutoNum type="arabicPeriod" startAt="2"/>
                </a:pPr>
                <a:r>
                  <a:rPr lang="en-IN" sz="2400" dirty="0"/>
                  <a:t>Loss Function (Binary Cross-Entropy Loss):</a:t>
                </a:r>
              </a:p>
              <a:p>
                <a:endParaRPr lang="en-IN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=−[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𝑝𝑟𝑒𝑑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+(1−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).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⁡(1−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</m:sSub>
                  </m:oMath>
                </a14:m>
                <a:r>
                  <a:rPr lang="en-IN" sz="2400" dirty="0"/>
                  <a:t>)]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63DAA4-AC0D-1139-4012-87791DB82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3189" y="3806192"/>
                <a:ext cx="7450051" cy="2886816"/>
              </a:xfrm>
              <a:prstGeom prst="rect">
                <a:avLst/>
              </a:prstGeom>
              <a:blipFill>
                <a:blip r:embed="rId3"/>
                <a:stretch>
                  <a:fillRect l="-1146" t="-1688" b="-27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AA85805-FB51-8F04-E7C9-B07F23DCF1B1}"/>
                  </a:ext>
                </a:extLst>
              </p:cNvPr>
              <p:cNvSpPr/>
              <p:nvPr/>
            </p:nvSpPr>
            <p:spPr>
              <a:xfrm>
                <a:off x="9712960" y="1893890"/>
                <a:ext cx="548640" cy="17065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AA85805-FB51-8F04-E7C9-B07F23DCF1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2960" y="1893890"/>
                <a:ext cx="548640" cy="170655"/>
              </a:xfrm>
              <a:prstGeom prst="rect">
                <a:avLst/>
              </a:prstGeom>
              <a:blipFill>
                <a:blip r:embed="rId4"/>
                <a:stretch>
                  <a:fillRect l="-17391" r="-4348" b="-73333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494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0A44E-63AA-C710-6606-FCC5ACE291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9403"/>
            <a:ext cx="9144000" cy="716597"/>
          </a:xfrm>
        </p:spPr>
        <p:txBody>
          <a:bodyPr>
            <a:normAutofit/>
          </a:bodyPr>
          <a:lstStyle/>
          <a:p>
            <a:r>
              <a:rPr lang="en-IN" sz="4400" b="1" u="sng" dirty="0">
                <a:solidFill>
                  <a:srgbClr val="FF0000"/>
                </a:solidFill>
              </a:rPr>
              <a:t>Problem with Perceptron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F1F422-DC12-DCFF-9A0F-002554F064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9880" y="1229360"/>
            <a:ext cx="11572240" cy="883920"/>
          </a:xfrm>
        </p:spPr>
        <p:txBody>
          <a:bodyPr/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/>
              <a:t>The perceptron performs well with </a:t>
            </a:r>
            <a:r>
              <a:rPr lang="en-US" dirty="0">
                <a:solidFill>
                  <a:srgbClr val="FC28DE"/>
                </a:solidFill>
              </a:rPr>
              <a:t>linear data</a:t>
            </a:r>
            <a:r>
              <a:rPr lang="en-US" dirty="0"/>
              <a:t>, but struggles significantly with </a:t>
            </a:r>
            <a:r>
              <a:rPr lang="en-US" dirty="0">
                <a:solidFill>
                  <a:srgbClr val="FC28DE"/>
                </a:solidFill>
              </a:rPr>
              <a:t>non-linear data</a:t>
            </a:r>
            <a:r>
              <a:rPr lang="en-US" dirty="0"/>
              <a:t>, leading to prediction issues.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0A35FF-157C-AE6F-0C7B-C79F60E05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2" y="2113280"/>
            <a:ext cx="6069901" cy="3033021"/>
          </a:xfrm>
          <a:prstGeom prst="rect">
            <a:avLst/>
          </a:prstGeom>
          <a:ln>
            <a:noFill/>
          </a:ln>
          <a:effectLst>
            <a:reflection blurRad="6350" stA="52000" endA="300" endPos="3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FEC2B6-D6D2-B407-D09C-310C0785C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129" y="3793820"/>
            <a:ext cx="6124871" cy="3058564"/>
          </a:xfrm>
          <a:prstGeom prst="rect">
            <a:avLst/>
          </a:prstGeom>
        </p:spPr>
      </p:pic>
      <p:pic>
        <p:nvPicPr>
          <p:cNvPr id="1028" name="Picture 4" descr="XOR Gate Truth Table, Symbol, Diagram ...">
            <a:extLst>
              <a:ext uri="{FF2B5EF4-FFF2-40B4-BE49-F238E27FC236}">
                <a16:creationId xmlns:a16="http://schemas.microsoft.com/office/drawing/2014/main" id="{FA17EEF1-1EA7-B27B-A66B-FDE1080CE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145" y="2113280"/>
            <a:ext cx="3638727" cy="143313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28FAC9-CF67-60C4-CB04-03378C10B4D4}"/>
              </a:ext>
            </a:extLst>
          </p:cNvPr>
          <p:cNvSpPr txBox="1"/>
          <p:nvPr/>
        </p:nvSpPr>
        <p:spPr>
          <a:xfrm>
            <a:off x="6482080" y="2054504"/>
            <a:ext cx="2022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200" b="1" u="sng" dirty="0">
                <a:solidFill>
                  <a:srgbClr val="2603FB"/>
                </a:solidFill>
              </a:rPr>
              <a:t>XOR Data: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F052DC-FE86-E6C8-0A51-4159CA6357CC}"/>
              </a:ext>
            </a:extLst>
          </p:cNvPr>
          <p:cNvSpPr txBox="1"/>
          <p:nvPr/>
        </p:nvSpPr>
        <p:spPr>
          <a:xfrm>
            <a:off x="1351280" y="6030221"/>
            <a:ext cx="429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>
                <a:solidFill>
                  <a:srgbClr val="0070C0"/>
                </a:solidFill>
                <a:hlinkClick r:id="rId5"/>
              </a:rPr>
              <a:t>https://playground.tensorflow.org/</a:t>
            </a:r>
            <a:endParaRPr lang="en-IN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414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2BBA9-E396-E2A4-9F80-310A7167A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90F1C-1CEC-FF4A-16F0-6423B6F3A7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9723"/>
            <a:ext cx="9144000" cy="716597"/>
          </a:xfrm>
        </p:spPr>
        <p:txBody>
          <a:bodyPr>
            <a:normAutofit/>
          </a:bodyPr>
          <a:lstStyle/>
          <a:p>
            <a:r>
              <a:rPr lang="en-IN" sz="4400" b="1" u="sng" dirty="0">
                <a:solidFill>
                  <a:srgbClr val="FF0000"/>
                </a:solidFill>
              </a:rPr>
              <a:t>ANN (Artificial Neural Network)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8F518ED-38D4-BB74-D656-9C66FB736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2" t="14754" r="35765" b="20476"/>
          <a:stretch/>
        </p:blipFill>
        <p:spPr>
          <a:xfrm>
            <a:off x="0" y="2790399"/>
            <a:ext cx="2008488" cy="1827438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003CF2-BEFB-F881-1816-47B7475EA22D}"/>
              </a:ext>
            </a:extLst>
          </p:cNvPr>
          <p:cNvCxnSpPr>
            <a:cxnSpLocks/>
          </p:cNvCxnSpPr>
          <p:nvPr/>
        </p:nvCxnSpPr>
        <p:spPr>
          <a:xfrm flipV="1">
            <a:off x="1835088" y="2463816"/>
            <a:ext cx="1832331" cy="11072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7918A273-F363-2CD0-7BD3-2A6E38716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7" t="12658" r="35071" b="19447"/>
          <a:stretch/>
        </p:blipFill>
        <p:spPr>
          <a:xfrm>
            <a:off x="6897795" y="1547723"/>
            <a:ext cx="2243752" cy="2091977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514D5B5D-8CD5-CD72-9D75-F460A1F1875B}"/>
              </a:ext>
            </a:extLst>
          </p:cNvPr>
          <p:cNvGrpSpPr/>
          <p:nvPr/>
        </p:nvGrpSpPr>
        <p:grpSpPr>
          <a:xfrm>
            <a:off x="3705690" y="1677331"/>
            <a:ext cx="2239639" cy="1572970"/>
            <a:chOff x="4006632" y="2466390"/>
            <a:chExt cx="4035648" cy="2207589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AC4CD92D-A8C3-223F-FC3E-DA23B634F3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8680" y="2466390"/>
              <a:ext cx="3754639" cy="2207589"/>
            </a:xfrm>
            <a:custGeom>
              <a:avLst/>
              <a:gdLst>
                <a:gd name="connsiteX0" fmla="*/ 473284 w 2518269"/>
                <a:gd name="connsiteY0" fmla="*/ 910604 h 1480649"/>
                <a:gd name="connsiteX1" fmla="*/ 473284 w 2518269"/>
                <a:gd name="connsiteY1" fmla="*/ 1086331 h 1480649"/>
                <a:gd name="connsiteX2" fmla="*/ 721664 w 2518269"/>
                <a:gd name="connsiteY2" fmla="*/ 1086331 h 1480649"/>
                <a:gd name="connsiteX3" fmla="*/ 721664 w 2518269"/>
                <a:gd name="connsiteY3" fmla="*/ 910604 h 1480649"/>
                <a:gd name="connsiteX4" fmla="*/ 502015 w 2518269"/>
                <a:gd name="connsiteY4" fmla="*/ 520904 h 1480649"/>
                <a:gd name="connsiteX5" fmla="*/ 502015 w 2518269"/>
                <a:gd name="connsiteY5" fmla="*/ 696631 h 1480649"/>
                <a:gd name="connsiteX6" fmla="*/ 750395 w 2518269"/>
                <a:gd name="connsiteY6" fmla="*/ 696631 h 1480649"/>
                <a:gd name="connsiteX7" fmla="*/ 750395 w 2518269"/>
                <a:gd name="connsiteY7" fmla="*/ 520904 h 1480649"/>
                <a:gd name="connsiteX8" fmla="*/ 345334 w 2518269"/>
                <a:gd name="connsiteY8" fmla="*/ 0 h 1480649"/>
                <a:gd name="connsiteX9" fmla="*/ 568846 w 2518269"/>
                <a:gd name="connsiteY9" fmla="*/ 0 h 1480649"/>
                <a:gd name="connsiteX10" fmla="*/ 568846 w 2518269"/>
                <a:gd name="connsiteY10" fmla="*/ 307545 h 1480649"/>
                <a:gd name="connsiteX11" fmla="*/ 914180 w 2518269"/>
                <a:gd name="connsiteY11" fmla="*/ 307545 h 1480649"/>
                <a:gd name="connsiteX12" fmla="*/ 914180 w 2518269"/>
                <a:gd name="connsiteY12" fmla="*/ 0 h 1480649"/>
                <a:gd name="connsiteX13" fmla="*/ 2518269 w 2518269"/>
                <a:gd name="connsiteY13" fmla="*/ 0 h 1480649"/>
                <a:gd name="connsiteX14" fmla="*/ 2518269 w 2518269"/>
                <a:gd name="connsiteY14" fmla="*/ 1480649 h 1480649"/>
                <a:gd name="connsiteX15" fmla="*/ 345334 w 2518269"/>
                <a:gd name="connsiteY15" fmla="*/ 1480649 h 1480649"/>
                <a:gd name="connsiteX16" fmla="*/ 345334 w 2518269"/>
                <a:gd name="connsiteY16" fmla="*/ 1158259 h 1480649"/>
                <a:gd name="connsiteX17" fmla="*/ 0 w 2518269"/>
                <a:gd name="connsiteY17" fmla="*/ 1158259 h 1480649"/>
                <a:gd name="connsiteX18" fmla="*/ 0 w 2518269"/>
                <a:gd name="connsiteY18" fmla="*/ 900871 h 1480649"/>
                <a:gd name="connsiteX19" fmla="*/ 345334 w 2518269"/>
                <a:gd name="connsiteY19" fmla="*/ 900871 h 1480649"/>
                <a:gd name="connsiteX20" fmla="*/ 345334 w 2518269"/>
                <a:gd name="connsiteY20" fmla="*/ 568139 h 1480649"/>
                <a:gd name="connsiteX21" fmla="*/ 0 w 2518269"/>
                <a:gd name="connsiteY21" fmla="*/ 568139 h 1480649"/>
                <a:gd name="connsiteX22" fmla="*/ 0 w 2518269"/>
                <a:gd name="connsiteY22" fmla="*/ 310751 h 1480649"/>
                <a:gd name="connsiteX23" fmla="*/ 345334 w 2518269"/>
                <a:gd name="connsiteY23" fmla="*/ 310751 h 148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18269" h="1480649">
                  <a:moveTo>
                    <a:pt x="473284" y="910604"/>
                  </a:moveTo>
                  <a:lnTo>
                    <a:pt x="473284" y="1086331"/>
                  </a:lnTo>
                  <a:lnTo>
                    <a:pt x="721664" y="1086331"/>
                  </a:lnTo>
                  <a:lnTo>
                    <a:pt x="721664" y="910604"/>
                  </a:lnTo>
                  <a:close/>
                  <a:moveTo>
                    <a:pt x="502015" y="520904"/>
                  </a:moveTo>
                  <a:lnTo>
                    <a:pt x="502015" y="696631"/>
                  </a:lnTo>
                  <a:lnTo>
                    <a:pt x="750395" y="696631"/>
                  </a:lnTo>
                  <a:lnTo>
                    <a:pt x="750395" y="520904"/>
                  </a:lnTo>
                  <a:close/>
                  <a:moveTo>
                    <a:pt x="345334" y="0"/>
                  </a:moveTo>
                  <a:lnTo>
                    <a:pt x="568846" y="0"/>
                  </a:lnTo>
                  <a:lnTo>
                    <a:pt x="568846" y="307545"/>
                  </a:lnTo>
                  <a:lnTo>
                    <a:pt x="914180" y="307545"/>
                  </a:lnTo>
                  <a:lnTo>
                    <a:pt x="914180" y="0"/>
                  </a:lnTo>
                  <a:lnTo>
                    <a:pt x="2518269" y="0"/>
                  </a:lnTo>
                  <a:lnTo>
                    <a:pt x="2518269" y="1480649"/>
                  </a:lnTo>
                  <a:lnTo>
                    <a:pt x="345334" y="1480649"/>
                  </a:lnTo>
                  <a:lnTo>
                    <a:pt x="345334" y="1158259"/>
                  </a:lnTo>
                  <a:lnTo>
                    <a:pt x="0" y="1158259"/>
                  </a:lnTo>
                  <a:lnTo>
                    <a:pt x="0" y="900871"/>
                  </a:lnTo>
                  <a:lnTo>
                    <a:pt x="345334" y="900871"/>
                  </a:lnTo>
                  <a:lnTo>
                    <a:pt x="345334" y="568139"/>
                  </a:lnTo>
                  <a:lnTo>
                    <a:pt x="0" y="568139"/>
                  </a:lnTo>
                  <a:lnTo>
                    <a:pt x="0" y="310751"/>
                  </a:lnTo>
                  <a:lnTo>
                    <a:pt x="345334" y="310751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898F6F1-48BE-257D-4E79-0295A8AD0D0E}"/>
                </a:ext>
              </a:extLst>
            </p:cNvPr>
            <p:cNvSpPr/>
            <p:nvPr/>
          </p:nvSpPr>
          <p:spPr>
            <a:xfrm>
              <a:off x="7491681" y="3281680"/>
              <a:ext cx="550599" cy="589268"/>
            </a:xfrm>
            <a:prstGeom prst="ellipse">
              <a:avLst/>
            </a:prstGeom>
            <a:solidFill>
              <a:srgbClr val="E5E5FF"/>
            </a:solidFill>
            <a:ln w="19050">
              <a:solidFill>
                <a:srgbClr val="8383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6005713-93DE-850C-65D9-B4F3E30451CA}"/>
                </a:ext>
              </a:extLst>
            </p:cNvPr>
            <p:cNvSpPr txBox="1"/>
            <p:nvPr/>
          </p:nvSpPr>
          <p:spPr>
            <a:xfrm>
              <a:off x="4006632" y="2742245"/>
              <a:ext cx="3837927" cy="1577392"/>
            </a:xfrm>
            <a:custGeom>
              <a:avLst/>
              <a:gdLst/>
              <a:ahLst/>
              <a:cxnLst/>
              <a:rect l="l" t="t" r="r" b="b"/>
              <a:pathLst>
                <a:path w="3837927" h="1577392">
                  <a:moveTo>
                    <a:pt x="590472" y="1468194"/>
                  </a:moveTo>
                  <a:lnTo>
                    <a:pt x="559123" y="1522251"/>
                  </a:lnTo>
                  <a:lnTo>
                    <a:pt x="621026" y="1522251"/>
                  </a:lnTo>
                  <a:close/>
                  <a:moveTo>
                    <a:pt x="437440" y="1448563"/>
                  </a:moveTo>
                  <a:cubicBezTo>
                    <a:pt x="432924" y="1448563"/>
                    <a:pt x="427124" y="1449187"/>
                    <a:pt x="420039" y="1450437"/>
                  </a:cubicBezTo>
                  <a:lnTo>
                    <a:pt x="420039" y="1506073"/>
                  </a:lnTo>
                  <a:cubicBezTo>
                    <a:pt x="424732" y="1506731"/>
                    <a:pt x="428895" y="1507224"/>
                    <a:pt x="432526" y="1507552"/>
                  </a:cubicBezTo>
                  <a:cubicBezTo>
                    <a:pt x="436157" y="1507881"/>
                    <a:pt x="439256" y="1508046"/>
                    <a:pt x="441825" y="1508046"/>
                  </a:cubicBezTo>
                  <a:cubicBezTo>
                    <a:pt x="451034" y="1508046"/>
                    <a:pt x="458983" y="1505398"/>
                    <a:pt x="465669" y="1500105"/>
                  </a:cubicBezTo>
                  <a:cubicBezTo>
                    <a:pt x="472356" y="1494811"/>
                    <a:pt x="475700" y="1487955"/>
                    <a:pt x="475700" y="1479537"/>
                  </a:cubicBezTo>
                  <a:cubicBezTo>
                    <a:pt x="475700" y="1473751"/>
                    <a:pt x="474105" y="1468374"/>
                    <a:pt x="470917" y="1463410"/>
                  </a:cubicBezTo>
                  <a:cubicBezTo>
                    <a:pt x="467729" y="1458444"/>
                    <a:pt x="463212" y="1454728"/>
                    <a:pt x="457366" y="1452262"/>
                  </a:cubicBezTo>
                  <a:cubicBezTo>
                    <a:pt x="451522" y="1449796"/>
                    <a:pt x="444879" y="1448563"/>
                    <a:pt x="437440" y="1448563"/>
                  </a:cubicBezTo>
                  <a:close/>
                  <a:moveTo>
                    <a:pt x="368762" y="1440573"/>
                  </a:moveTo>
                  <a:lnTo>
                    <a:pt x="434784" y="1440573"/>
                  </a:lnTo>
                  <a:cubicBezTo>
                    <a:pt x="450902" y="1440573"/>
                    <a:pt x="463611" y="1441806"/>
                    <a:pt x="472909" y="1444272"/>
                  </a:cubicBezTo>
                  <a:cubicBezTo>
                    <a:pt x="482208" y="1446739"/>
                    <a:pt x="490045" y="1450897"/>
                    <a:pt x="496421" y="1456751"/>
                  </a:cubicBezTo>
                  <a:cubicBezTo>
                    <a:pt x="502798" y="1462604"/>
                    <a:pt x="505986" y="1469542"/>
                    <a:pt x="505986" y="1477564"/>
                  </a:cubicBezTo>
                  <a:cubicBezTo>
                    <a:pt x="505986" y="1488481"/>
                    <a:pt x="501138" y="1497358"/>
                    <a:pt x="491441" y="1504199"/>
                  </a:cubicBezTo>
                  <a:cubicBezTo>
                    <a:pt x="481742" y="1511037"/>
                    <a:pt x="468038" y="1514457"/>
                    <a:pt x="450325" y="1514457"/>
                  </a:cubicBezTo>
                  <a:cubicBezTo>
                    <a:pt x="445988" y="1514457"/>
                    <a:pt x="441293" y="1514227"/>
                    <a:pt x="436246" y="1513767"/>
                  </a:cubicBezTo>
                  <a:cubicBezTo>
                    <a:pt x="431198" y="1513307"/>
                    <a:pt x="425796" y="1512616"/>
                    <a:pt x="420039" y="1511695"/>
                  </a:cubicBezTo>
                  <a:lnTo>
                    <a:pt x="420039" y="1550660"/>
                  </a:lnTo>
                  <a:cubicBezTo>
                    <a:pt x="420039" y="1559078"/>
                    <a:pt x="421279" y="1564306"/>
                    <a:pt x="423759" y="1566345"/>
                  </a:cubicBezTo>
                  <a:cubicBezTo>
                    <a:pt x="427124" y="1569237"/>
                    <a:pt x="432215" y="1570685"/>
                    <a:pt x="439034" y="1570685"/>
                  </a:cubicBezTo>
                  <a:lnTo>
                    <a:pt x="445943" y="1570685"/>
                  </a:lnTo>
                  <a:lnTo>
                    <a:pt x="445943" y="1574334"/>
                  </a:lnTo>
                  <a:lnTo>
                    <a:pt x="368762" y="1574334"/>
                  </a:lnTo>
                  <a:lnTo>
                    <a:pt x="368762" y="1570685"/>
                  </a:lnTo>
                  <a:lnTo>
                    <a:pt x="375537" y="1570685"/>
                  </a:lnTo>
                  <a:cubicBezTo>
                    <a:pt x="383154" y="1570685"/>
                    <a:pt x="388601" y="1568843"/>
                    <a:pt x="391876" y="1565161"/>
                  </a:cubicBezTo>
                  <a:cubicBezTo>
                    <a:pt x="393647" y="1563122"/>
                    <a:pt x="394534" y="1558287"/>
                    <a:pt x="394534" y="1550660"/>
                  </a:cubicBezTo>
                  <a:lnTo>
                    <a:pt x="394534" y="1464247"/>
                  </a:lnTo>
                  <a:cubicBezTo>
                    <a:pt x="394534" y="1455830"/>
                    <a:pt x="393338" y="1450601"/>
                    <a:pt x="390946" y="1448563"/>
                  </a:cubicBezTo>
                  <a:cubicBezTo>
                    <a:pt x="387494" y="1445669"/>
                    <a:pt x="382356" y="1444223"/>
                    <a:pt x="375537" y="1444223"/>
                  </a:cubicBezTo>
                  <a:lnTo>
                    <a:pt x="368762" y="1444223"/>
                  </a:lnTo>
                  <a:close/>
                  <a:moveTo>
                    <a:pt x="595388" y="1437515"/>
                  </a:moveTo>
                  <a:lnTo>
                    <a:pt x="600037" y="1437515"/>
                  </a:lnTo>
                  <a:lnTo>
                    <a:pt x="662738" y="1548786"/>
                  </a:lnTo>
                  <a:cubicBezTo>
                    <a:pt x="667785" y="1557729"/>
                    <a:pt x="672369" y="1563533"/>
                    <a:pt x="676485" y="1566196"/>
                  </a:cubicBezTo>
                  <a:cubicBezTo>
                    <a:pt x="680604" y="1568859"/>
                    <a:pt x="686338" y="1570356"/>
                    <a:pt x="693689" y="1570685"/>
                  </a:cubicBezTo>
                  <a:lnTo>
                    <a:pt x="693689" y="1574334"/>
                  </a:lnTo>
                  <a:lnTo>
                    <a:pt x="622619" y="1574334"/>
                  </a:lnTo>
                  <a:lnTo>
                    <a:pt x="622619" y="1570685"/>
                  </a:lnTo>
                  <a:cubicBezTo>
                    <a:pt x="629793" y="1570421"/>
                    <a:pt x="634642" y="1569534"/>
                    <a:pt x="637166" y="1568021"/>
                  </a:cubicBezTo>
                  <a:cubicBezTo>
                    <a:pt x="639690" y="1566509"/>
                    <a:pt x="640952" y="1564668"/>
                    <a:pt x="640952" y="1562496"/>
                  </a:cubicBezTo>
                  <a:cubicBezTo>
                    <a:pt x="640952" y="1559604"/>
                    <a:pt x="639179" y="1555033"/>
                    <a:pt x="635638" y="1548786"/>
                  </a:cubicBezTo>
                  <a:lnTo>
                    <a:pt x="624745" y="1529550"/>
                  </a:lnTo>
                  <a:lnTo>
                    <a:pt x="555005" y="1529550"/>
                  </a:lnTo>
                  <a:lnTo>
                    <a:pt x="542783" y="1550660"/>
                  </a:lnTo>
                  <a:cubicBezTo>
                    <a:pt x="539772" y="1555855"/>
                    <a:pt x="538267" y="1559735"/>
                    <a:pt x="538267" y="1562300"/>
                  </a:cubicBezTo>
                  <a:cubicBezTo>
                    <a:pt x="538267" y="1564339"/>
                    <a:pt x="539572" y="1566130"/>
                    <a:pt x="542185" y="1567675"/>
                  </a:cubicBezTo>
                  <a:cubicBezTo>
                    <a:pt x="544797" y="1569221"/>
                    <a:pt x="550443" y="1570225"/>
                    <a:pt x="559123" y="1570685"/>
                  </a:cubicBezTo>
                  <a:lnTo>
                    <a:pt x="559123" y="1574334"/>
                  </a:lnTo>
                  <a:lnTo>
                    <a:pt x="502400" y="1574334"/>
                  </a:lnTo>
                  <a:lnTo>
                    <a:pt x="502400" y="1570685"/>
                  </a:lnTo>
                  <a:cubicBezTo>
                    <a:pt x="509928" y="1569698"/>
                    <a:pt x="514798" y="1568415"/>
                    <a:pt x="517011" y="1566838"/>
                  </a:cubicBezTo>
                  <a:cubicBezTo>
                    <a:pt x="521528" y="1563680"/>
                    <a:pt x="526531" y="1557268"/>
                    <a:pt x="532023" y="1547602"/>
                  </a:cubicBezTo>
                  <a:close/>
                  <a:moveTo>
                    <a:pt x="282151" y="1437515"/>
                  </a:moveTo>
                  <a:cubicBezTo>
                    <a:pt x="288704" y="1437515"/>
                    <a:pt x="294661" y="1437909"/>
                    <a:pt x="300018" y="1438699"/>
                  </a:cubicBezTo>
                  <a:cubicBezTo>
                    <a:pt x="305375" y="1439488"/>
                    <a:pt x="312969" y="1441231"/>
                    <a:pt x="322800" y="1443927"/>
                  </a:cubicBezTo>
                  <a:cubicBezTo>
                    <a:pt x="327759" y="1445308"/>
                    <a:pt x="331080" y="1445998"/>
                    <a:pt x="332763" y="1445998"/>
                  </a:cubicBezTo>
                  <a:cubicBezTo>
                    <a:pt x="334446" y="1445998"/>
                    <a:pt x="335885" y="1445422"/>
                    <a:pt x="337080" y="1444272"/>
                  </a:cubicBezTo>
                  <a:cubicBezTo>
                    <a:pt x="338276" y="1443121"/>
                    <a:pt x="339006" y="1440869"/>
                    <a:pt x="339272" y="1437515"/>
                  </a:cubicBezTo>
                  <a:lnTo>
                    <a:pt x="344188" y="1437515"/>
                  </a:lnTo>
                  <a:lnTo>
                    <a:pt x="348836" y="1479734"/>
                  </a:lnTo>
                  <a:lnTo>
                    <a:pt x="344188" y="1479734"/>
                  </a:lnTo>
                  <a:cubicBezTo>
                    <a:pt x="339493" y="1469213"/>
                    <a:pt x="333427" y="1461289"/>
                    <a:pt x="325988" y="1455961"/>
                  </a:cubicBezTo>
                  <a:cubicBezTo>
                    <a:pt x="315272" y="1448267"/>
                    <a:pt x="301502" y="1444420"/>
                    <a:pt x="284675" y="1444420"/>
                  </a:cubicBezTo>
                  <a:cubicBezTo>
                    <a:pt x="261738" y="1444420"/>
                    <a:pt x="244291" y="1451161"/>
                    <a:pt x="232336" y="1464642"/>
                  </a:cubicBezTo>
                  <a:cubicBezTo>
                    <a:pt x="222329" y="1476019"/>
                    <a:pt x="217325" y="1489566"/>
                    <a:pt x="217325" y="1505283"/>
                  </a:cubicBezTo>
                  <a:cubicBezTo>
                    <a:pt x="217325" y="1518042"/>
                    <a:pt x="220647" y="1529681"/>
                    <a:pt x="227288" y="1540204"/>
                  </a:cubicBezTo>
                  <a:cubicBezTo>
                    <a:pt x="233930" y="1550725"/>
                    <a:pt x="242631" y="1558436"/>
                    <a:pt x="253392" y="1563335"/>
                  </a:cubicBezTo>
                  <a:cubicBezTo>
                    <a:pt x="264151" y="1568235"/>
                    <a:pt x="275199" y="1570685"/>
                    <a:pt x="286535" y="1570685"/>
                  </a:cubicBezTo>
                  <a:cubicBezTo>
                    <a:pt x="293177" y="1570685"/>
                    <a:pt x="299597" y="1570060"/>
                    <a:pt x="305797" y="1568810"/>
                  </a:cubicBezTo>
                  <a:cubicBezTo>
                    <a:pt x="311996" y="1567560"/>
                    <a:pt x="317973" y="1565719"/>
                    <a:pt x="323730" y="1563286"/>
                  </a:cubicBezTo>
                  <a:lnTo>
                    <a:pt x="323730" y="1524617"/>
                  </a:lnTo>
                  <a:cubicBezTo>
                    <a:pt x="323730" y="1517909"/>
                    <a:pt x="323043" y="1513520"/>
                    <a:pt x="321670" y="1511448"/>
                  </a:cubicBezTo>
                  <a:cubicBezTo>
                    <a:pt x="320297" y="1509376"/>
                    <a:pt x="318173" y="1507799"/>
                    <a:pt x="315295" y="1506713"/>
                  </a:cubicBezTo>
                  <a:cubicBezTo>
                    <a:pt x="312416" y="1505629"/>
                    <a:pt x="307346" y="1505085"/>
                    <a:pt x="300084" y="1505085"/>
                  </a:cubicBezTo>
                  <a:lnTo>
                    <a:pt x="300084" y="1501338"/>
                  </a:lnTo>
                  <a:lnTo>
                    <a:pt x="369826" y="1501338"/>
                  </a:lnTo>
                  <a:lnTo>
                    <a:pt x="369826" y="1505085"/>
                  </a:lnTo>
                  <a:lnTo>
                    <a:pt x="366504" y="1505085"/>
                  </a:lnTo>
                  <a:cubicBezTo>
                    <a:pt x="359597" y="1505085"/>
                    <a:pt x="354860" y="1506795"/>
                    <a:pt x="352291" y="1510216"/>
                  </a:cubicBezTo>
                  <a:cubicBezTo>
                    <a:pt x="350520" y="1512649"/>
                    <a:pt x="349634" y="1517449"/>
                    <a:pt x="349634" y="1524617"/>
                  </a:cubicBezTo>
                  <a:lnTo>
                    <a:pt x="349634" y="1565554"/>
                  </a:lnTo>
                  <a:cubicBezTo>
                    <a:pt x="339450" y="1569632"/>
                    <a:pt x="329398" y="1572624"/>
                    <a:pt x="319480" y="1574532"/>
                  </a:cubicBezTo>
                  <a:cubicBezTo>
                    <a:pt x="309560" y="1576439"/>
                    <a:pt x="298535" y="1577392"/>
                    <a:pt x="286401" y="1577392"/>
                  </a:cubicBezTo>
                  <a:cubicBezTo>
                    <a:pt x="251598" y="1577392"/>
                    <a:pt x="225164" y="1569106"/>
                    <a:pt x="207096" y="1552534"/>
                  </a:cubicBezTo>
                  <a:cubicBezTo>
                    <a:pt x="193547" y="1540104"/>
                    <a:pt x="186772" y="1525769"/>
                    <a:pt x="186772" y="1509525"/>
                  </a:cubicBezTo>
                  <a:cubicBezTo>
                    <a:pt x="186772" y="1497753"/>
                    <a:pt x="190580" y="1486475"/>
                    <a:pt x="198197" y="1475690"/>
                  </a:cubicBezTo>
                  <a:cubicBezTo>
                    <a:pt x="207230" y="1462866"/>
                    <a:pt x="219628" y="1453002"/>
                    <a:pt x="235391" y="1446097"/>
                  </a:cubicBezTo>
                  <a:cubicBezTo>
                    <a:pt x="248586" y="1440376"/>
                    <a:pt x="264174" y="1437515"/>
                    <a:pt x="282151" y="1437515"/>
                  </a:cubicBezTo>
                  <a:close/>
                  <a:moveTo>
                    <a:pt x="91658" y="1437515"/>
                  </a:moveTo>
                  <a:cubicBezTo>
                    <a:pt x="104677" y="1437515"/>
                    <a:pt x="117518" y="1439883"/>
                    <a:pt x="130183" y="1444618"/>
                  </a:cubicBezTo>
                  <a:cubicBezTo>
                    <a:pt x="133902" y="1446064"/>
                    <a:pt x="136558" y="1446788"/>
                    <a:pt x="138152" y="1446788"/>
                  </a:cubicBezTo>
                  <a:cubicBezTo>
                    <a:pt x="140544" y="1446788"/>
                    <a:pt x="142626" y="1446162"/>
                    <a:pt x="144397" y="1444913"/>
                  </a:cubicBezTo>
                  <a:cubicBezTo>
                    <a:pt x="146699" y="1443137"/>
                    <a:pt x="148336" y="1440671"/>
                    <a:pt x="149311" y="1437515"/>
                  </a:cubicBezTo>
                  <a:lnTo>
                    <a:pt x="153961" y="1437515"/>
                  </a:lnTo>
                  <a:lnTo>
                    <a:pt x="158080" y="1482990"/>
                  </a:lnTo>
                  <a:lnTo>
                    <a:pt x="153961" y="1482990"/>
                  </a:lnTo>
                  <a:cubicBezTo>
                    <a:pt x="148470" y="1469377"/>
                    <a:pt x="140632" y="1459579"/>
                    <a:pt x="130447" y="1453593"/>
                  </a:cubicBezTo>
                  <a:cubicBezTo>
                    <a:pt x="120263" y="1447610"/>
                    <a:pt x="108042" y="1444618"/>
                    <a:pt x="93784" y="1444618"/>
                  </a:cubicBezTo>
                  <a:cubicBezTo>
                    <a:pt x="81829" y="1444618"/>
                    <a:pt x="71025" y="1446870"/>
                    <a:pt x="61371" y="1451374"/>
                  </a:cubicBezTo>
                  <a:cubicBezTo>
                    <a:pt x="51719" y="1455879"/>
                    <a:pt x="44125" y="1463064"/>
                    <a:pt x="38589" y="1472927"/>
                  </a:cubicBezTo>
                  <a:cubicBezTo>
                    <a:pt x="33054" y="1482793"/>
                    <a:pt x="30287" y="1495057"/>
                    <a:pt x="30287" y="1509722"/>
                  </a:cubicBezTo>
                  <a:cubicBezTo>
                    <a:pt x="30287" y="1521823"/>
                    <a:pt x="32900" y="1532312"/>
                    <a:pt x="38125" y="1541190"/>
                  </a:cubicBezTo>
                  <a:cubicBezTo>
                    <a:pt x="43350" y="1550067"/>
                    <a:pt x="51209" y="1556874"/>
                    <a:pt x="61703" y="1561609"/>
                  </a:cubicBezTo>
                  <a:cubicBezTo>
                    <a:pt x="72198" y="1566345"/>
                    <a:pt x="84175" y="1568712"/>
                    <a:pt x="97637" y="1568712"/>
                  </a:cubicBezTo>
                  <a:cubicBezTo>
                    <a:pt x="109327" y="1568712"/>
                    <a:pt x="119644" y="1566854"/>
                    <a:pt x="128589" y="1563138"/>
                  </a:cubicBezTo>
                  <a:cubicBezTo>
                    <a:pt x="137533" y="1559422"/>
                    <a:pt x="147363" y="1552041"/>
                    <a:pt x="158080" y="1540992"/>
                  </a:cubicBezTo>
                  <a:lnTo>
                    <a:pt x="162196" y="1542965"/>
                  </a:lnTo>
                  <a:cubicBezTo>
                    <a:pt x="153163" y="1554869"/>
                    <a:pt x="142626" y="1563582"/>
                    <a:pt x="130581" y="1569106"/>
                  </a:cubicBezTo>
                  <a:cubicBezTo>
                    <a:pt x="118537" y="1574630"/>
                    <a:pt x="104234" y="1577392"/>
                    <a:pt x="87674" y="1577392"/>
                  </a:cubicBezTo>
                  <a:cubicBezTo>
                    <a:pt x="57830" y="1577392"/>
                    <a:pt x="34716" y="1569172"/>
                    <a:pt x="18332" y="1552731"/>
                  </a:cubicBezTo>
                  <a:cubicBezTo>
                    <a:pt x="6110" y="1540499"/>
                    <a:pt x="0" y="1526098"/>
                    <a:pt x="0" y="1509525"/>
                  </a:cubicBezTo>
                  <a:cubicBezTo>
                    <a:pt x="0" y="1496175"/>
                    <a:pt x="4029" y="1483910"/>
                    <a:pt x="12087" y="1472731"/>
                  </a:cubicBezTo>
                  <a:cubicBezTo>
                    <a:pt x="20147" y="1461551"/>
                    <a:pt x="31238" y="1452887"/>
                    <a:pt x="45364" y="1446739"/>
                  </a:cubicBezTo>
                  <a:cubicBezTo>
                    <a:pt x="59490" y="1440589"/>
                    <a:pt x="74921" y="1437515"/>
                    <a:pt x="91658" y="1437515"/>
                  </a:cubicBezTo>
                  <a:close/>
                  <a:moveTo>
                    <a:pt x="511463" y="740317"/>
                  </a:moveTo>
                  <a:cubicBezTo>
                    <a:pt x="495345" y="740317"/>
                    <a:pt x="482371" y="744592"/>
                    <a:pt x="472542" y="753141"/>
                  </a:cubicBezTo>
                  <a:cubicBezTo>
                    <a:pt x="460142" y="763861"/>
                    <a:pt x="453944" y="780268"/>
                    <a:pt x="453944" y="802365"/>
                  </a:cubicBezTo>
                  <a:cubicBezTo>
                    <a:pt x="453944" y="824000"/>
                    <a:pt x="460231" y="840671"/>
                    <a:pt x="472808" y="852377"/>
                  </a:cubicBezTo>
                  <a:cubicBezTo>
                    <a:pt x="482549" y="861386"/>
                    <a:pt x="495434" y="865892"/>
                    <a:pt x="511463" y="865892"/>
                  </a:cubicBezTo>
                  <a:cubicBezTo>
                    <a:pt x="528113" y="865892"/>
                    <a:pt x="541528" y="861386"/>
                    <a:pt x="551715" y="852377"/>
                  </a:cubicBezTo>
                  <a:cubicBezTo>
                    <a:pt x="563670" y="841723"/>
                    <a:pt x="569646" y="826005"/>
                    <a:pt x="569646" y="805225"/>
                  </a:cubicBezTo>
                  <a:cubicBezTo>
                    <a:pt x="569646" y="789245"/>
                    <a:pt x="566371" y="775797"/>
                    <a:pt x="559817" y="764880"/>
                  </a:cubicBezTo>
                  <a:cubicBezTo>
                    <a:pt x="554769" y="756463"/>
                    <a:pt x="548060" y="750264"/>
                    <a:pt x="539692" y="746286"/>
                  </a:cubicBezTo>
                  <a:cubicBezTo>
                    <a:pt x="531323" y="742306"/>
                    <a:pt x="521913" y="740317"/>
                    <a:pt x="511463" y="740317"/>
                  </a:cubicBezTo>
                  <a:close/>
                  <a:moveTo>
                    <a:pt x="335716" y="735779"/>
                  </a:moveTo>
                  <a:lnTo>
                    <a:pt x="412896" y="735779"/>
                  </a:lnTo>
                  <a:lnTo>
                    <a:pt x="412896" y="739430"/>
                  </a:lnTo>
                  <a:lnTo>
                    <a:pt x="406388" y="739430"/>
                  </a:lnTo>
                  <a:cubicBezTo>
                    <a:pt x="399037" y="739430"/>
                    <a:pt x="393679" y="741040"/>
                    <a:pt x="390313" y="744263"/>
                  </a:cubicBezTo>
                  <a:cubicBezTo>
                    <a:pt x="388099" y="746368"/>
                    <a:pt x="386992" y="751431"/>
                    <a:pt x="386992" y="759455"/>
                  </a:cubicBezTo>
                  <a:lnTo>
                    <a:pt x="386992" y="845866"/>
                  </a:lnTo>
                  <a:cubicBezTo>
                    <a:pt x="386992" y="852640"/>
                    <a:pt x="387569" y="857112"/>
                    <a:pt x="388718" y="859282"/>
                  </a:cubicBezTo>
                  <a:cubicBezTo>
                    <a:pt x="389606" y="860926"/>
                    <a:pt x="391464" y="862340"/>
                    <a:pt x="394299" y="863524"/>
                  </a:cubicBezTo>
                  <a:cubicBezTo>
                    <a:pt x="398106" y="865102"/>
                    <a:pt x="402136" y="865892"/>
                    <a:pt x="406388" y="865892"/>
                  </a:cubicBezTo>
                  <a:lnTo>
                    <a:pt x="412896" y="865892"/>
                  </a:lnTo>
                  <a:lnTo>
                    <a:pt x="412896" y="869541"/>
                  </a:lnTo>
                  <a:lnTo>
                    <a:pt x="335716" y="869541"/>
                  </a:lnTo>
                  <a:lnTo>
                    <a:pt x="335716" y="865892"/>
                  </a:lnTo>
                  <a:lnTo>
                    <a:pt x="342092" y="865892"/>
                  </a:lnTo>
                  <a:cubicBezTo>
                    <a:pt x="349531" y="865892"/>
                    <a:pt x="354933" y="864280"/>
                    <a:pt x="358300" y="861057"/>
                  </a:cubicBezTo>
                  <a:cubicBezTo>
                    <a:pt x="360424" y="858954"/>
                    <a:pt x="361488" y="853890"/>
                    <a:pt x="361488" y="845866"/>
                  </a:cubicBezTo>
                  <a:lnTo>
                    <a:pt x="361488" y="759455"/>
                  </a:lnTo>
                  <a:cubicBezTo>
                    <a:pt x="361488" y="752681"/>
                    <a:pt x="360911" y="748209"/>
                    <a:pt x="359760" y="746038"/>
                  </a:cubicBezTo>
                  <a:cubicBezTo>
                    <a:pt x="358874" y="744394"/>
                    <a:pt x="357059" y="742981"/>
                    <a:pt x="354313" y="741797"/>
                  </a:cubicBezTo>
                  <a:cubicBezTo>
                    <a:pt x="350416" y="740219"/>
                    <a:pt x="346343" y="739430"/>
                    <a:pt x="342092" y="739430"/>
                  </a:cubicBezTo>
                  <a:lnTo>
                    <a:pt x="335716" y="739430"/>
                  </a:lnTo>
                  <a:close/>
                  <a:moveTo>
                    <a:pt x="513057" y="732722"/>
                  </a:moveTo>
                  <a:cubicBezTo>
                    <a:pt x="536614" y="732722"/>
                    <a:pt x="557006" y="739348"/>
                    <a:pt x="574231" y="752598"/>
                  </a:cubicBezTo>
                  <a:cubicBezTo>
                    <a:pt x="591455" y="765849"/>
                    <a:pt x="600067" y="782569"/>
                    <a:pt x="600067" y="802760"/>
                  </a:cubicBezTo>
                  <a:cubicBezTo>
                    <a:pt x="600067" y="819134"/>
                    <a:pt x="593935" y="833503"/>
                    <a:pt x="581669" y="845866"/>
                  </a:cubicBezTo>
                  <a:cubicBezTo>
                    <a:pt x="569404" y="858230"/>
                    <a:pt x="553441" y="866614"/>
                    <a:pt x="533781" y="871021"/>
                  </a:cubicBezTo>
                  <a:cubicBezTo>
                    <a:pt x="542814" y="882594"/>
                    <a:pt x="552577" y="891112"/>
                    <a:pt x="563072" y="896569"/>
                  </a:cubicBezTo>
                  <a:cubicBezTo>
                    <a:pt x="573566" y="902028"/>
                    <a:pt x="585498" y="905151"/>
                    <a:pt x="598873" y="905941"/>
                  </a:cubicBezTo>
                  <a:lnTo>
                    <a:pt x="598873" y="909097"/>
                  </a:lnTo>
                  <a:cubicBezTo>
                    <a:pt x="586650" y="908769"/>
                    <a:pt x="573588" y="906943"/>
                    <a:pt x="559683" y="903623"/>
                  </a:cubicBezTo>
                  <a:cubicBezTo>
                    <a:pt x="545781" y="900302"/>
                    <a:pt x="532606" y="895698"/>
                    <a:pt x="520164" y="889812"/>
                  </a:cubicBezTo>
                  <a:cubicBezTo>
                    <a:pt x="507721" y="883927"/>
                    <a:pt x="496984" y="877663"/>
                    <a:pt x="487951" y="871021"/>
                  </a:cubicBezTo>
                  <a:cubicBezTo>
                    <a:pt x="475198" y="867207"/>
                    <a:pt x="465103" y="863162"/>
                    <a:pt x="457662" y="858887"/>
                  </a:cubicBezTo>
                  <a:cubicBezTo>
                    <a:pt x="446859" y="852508"/>
                    <a:pt x="438469" y="844666"/>
                    <a:pt x="432490" y="835360"/>
                  </a:cubicBezTo>
                  <a:cubicBezTo>
                    <a:pt x="426512" y="826056"/>
                    <a:pt x="423523" y="815056"/>
                    <a:pt x="423523" y="802365"/>
                  </a:cubicBezTo>
                  <a:cubicBezTo>
                    <a:pt x="423523" y="782373"/>
                    <a:pt x="432246" y="765767"/>
                    <a:pt x="449694" y="752549"/>
                  </a:cubicBezTo>
                  <a:cubicBezTo>
                    <a:pt x="467140" y="739330"/>
                    <a:pt x="488260" y="732722"/>
                    <a:pt x="513057" y="732722"/>
                  </a:cubicBezTo>
                  <a:close/>
                  <a:moveTo>
                    <a:pt x="3794734" y="683698"/>
                  </a:moveTo>
                  <a:cubicBezTo>
                    <a:pt x="3806780" y="683698"/>
                    <a:pt x="3817851" y="687598"/>
                    <a:pt x="3827946" y="695400"/>
                  </a:cubicBezTo>
                  <a:cubicBezTo>
                    <a:pt x="3834600" y="700562"/>
                    <a:pt x="3837927" y="706355"/>
                    <a:pt x="3837927" y="712780"/>
                  </a:cubicBezTo>
                  <a:cubicBezTo>
                    <a:pt x="3837927" y="716222"/>
                    <a:pt x="3836436" y="719462"/>
                    <a:pt x="3833453" y="722503"/>
                  </a:cubicBezTo>
                  <a:cubicBezTo>
                    <a:pt x="3830470" y="725543"/>
                    <a:pt x="3827258" y="727063"/>
                    <a:pt x="3823816" y="727063"/>
                  </a:cubicBezTo>
                  <a:cubicBezTo>
                    <a:pt x="3817965" y="727063"/>
                    <a:pt x="3811598" y="722015"/>
                    <a:pt x="3804715" y="711919"/>
                  </a:cubicBezTo>
                  <a:cubicBezTo>
                    <a:pt x="3797602" y="701365"/>
                    <a:pt x="3789744" y="696088"/>
                    <a:pt x="3781140" y="696088"/>
                  </a:cubicBezTo>
                  <a:cubicBezTo>
                    <a:pt x="3770012" y="696088"/>
                    <a:pt x="3762899" y="701824"/>
                    <a:pt x="3759801" y="713296"/>
                  </a:cubicBezTo>
                  <a:cubicBezTo>
                    <a:pt x="3758195" y="719262"/>
                    <a:pt x="3757392" y="734520"/>
                    <a:pt x="3757392" y="759070"/>
                  </a:cubicBezTo>
                  <a:lnTo>
                    <a:pt x="3757392" y="927711"/>
                  </a:lnTo>
                  <a:cubicBezTo>
                    <a:pt x="3757392" y="958686"/>
                    <a:pt x="3747182" y="980770"/>
                    <a:pt x="3726762" y="993963"/>
                  </a:cubicBezTo>
                  <a:cubicBezTo>
                    <a:pt x="3716322" y="1000731"/>
                    <a:pt x="3704620" y="1004116"/>
                    <a:pt x="3691657" y="1004116"/>
                  </a:cubicBezTo>
                  <a:cubicBezTo>
                    <a:pt x="3679611" y="1004116"/>
                    <a:pt x="3668540" y="1000215"/>
                    <a:pt x="3658445" y="992414"/>
                  </a:cubicBezTo>
                  <a:cubicBezTo>
                    <a:pt x="3651791" y="987252"/>
                    <a:pt x="3648464" y="981458"/>
                    <a:pt x="3648464" y="975034"/>
                  </a:cubicBezTo>
                  <a:cubicBezTo>
                    <a:pt x="3648464" y="971477"/>
                    <a:pt x="3649927" y="968208"/>
                    <a:pt x="3652852" y="965225"/>
                  </a:cubicBezTo>
                  <a:cubicBezTo>
                    <a:pt x="3655778" y="962242"/>
                    <a:pt x="3659018" y="960751"/>
                    <a:pt x="3662575" y="960751"/>
                  </a:cubicBezTo>
                  <a:cubicBezTo>
                    <a:pt x="3668540" y="960751"/>
                    <a:pt x="3674907" y="965741"/>
                    <a:pt x="3681676" y="975722"/>
                  </a:cubicBezTo>
                  <a:cubicBezTo>
                    <a:pt x="3688903" y="986391"/>
                    <a:pt x="3696762" y="991726"/>
                    <a:pt x="3705251" y="991726"/>
                  </a:cubicBezTo>
                  <a:cubicBezTo>
                    <a:pt x="3716379" y="991726"/>
                    <a:pt x="3723492" y="985932"/>
                    <a:pt x="3726590" y="974345"/>
                  </a:cubicBezTo>
                  <a:cubicBezTo>
                    <a:pt x="3728196" y="968380"/>
                    <a:pt x="3728999" y="953179"/>
                    <a:pt x="3728999" y="928743"/>
                  </a:cubicBezTo>
                  <a:lnTo>
                    <a:pt x="3728999" y="760447"/>
                  </a:lnTo>
                  <a:cubicBezTo>
                    <a:pt x="3728999" y="729242"/>
                    <a:pt x="3739266" y="706986"/>
                    <a:pt x="3759801" y="693679"/>
                  </a:cubicBezTo>
                  <a:cubicBezTo>
                    <a:pt x="3770126" y="687025"/>
                    <a:pt x="3781771" y="683698"/>
                    <a:pt x="3794734" y="683698"/>
                  </a:cubicBezTo>
                  <a:close/>
                  <a:moveTo>
                    <a:pt x="2268159" y="671349"/>
                  </a:moveTo>
                  <a:lnTo>
                    <a:pt x="2488081" y="671349"/>
                  </a:lnTo>
                  <a:lnTo>
                    <a:pt x="2492727" y="729341"/>
                  </a:lnTo>
                  <a:lnTo>
                    <a:pt x="2485844" y="729341"/>
                  </a:lnTo>
                  <a:cubicBezTo>
                    <a:pt x="2484008" y="713509"/>
                    <a:pt x="2479563" y="702209"/>
                    <a:pt x="2472507" y="695441"/>
                  </a:cubicBezTo>
                  <a:cubicBezTo>
                    <a:pt x="2465452" y="688672"/>
                    <a:pt x="2455615" y="685288"/>
                    <a:pt x="2442995" y="685288"/>
                  </a:cubicBezTo>
                  <a:lnTo>
                    <a:pt x="2315654" y="685288"/>
                  </a:lnTo>
                  <a:lnTo>
                    <a:pt x="2412364" y="815554"/>
                  </a:lnTo>
                  <a:lnTo>
                    <a:pt x="2304125" y="961308"/>
                  </a:lnTo>
                  <a:lnTo>
                    <a:pt x="2444888" y="961308"/>
                  </a:lnTo>
                  <a:cubicBezTo>
                    <a:pt x="2452919" y="961308"/>
                    <a:pt x="2461695" y="959759"/>
                    <a:pt x="2471217" y="956662"/>
                  </a:cubicBezTo>
                  <a:cubicBezTo>
                    <a:pt x="2477756" y="954597"/>
                    <a:pt x="2483176" y="950782"/>
                    <a:pt x="2487478" y="945218"/>
                  </a:cubicBezTo>
                  <a:cubicBezTo>
                    <a:pt x="2491781" y="939654"/>
                    <a:pt x="2495366" y="930907"/>
                    <a:pt x="2498234" y="918976"/>
                  </a:cubicBezTo>
                  <a:lnTo>
                    <a:pt x="2505117" y="920352"/>
                  </a:lnTo>
                  <a:lnTo>
                    <a:pt x="2494104" y="991767"/>
                  </a:lnTo>
                  <a:lnTo>
                    <a:pt x="2268159" y="991767"/>
                  </a:lnTo>
                  <a:lnTo>
                    <a:pt x="2268159" y="985400"/>
                  </a:lnTo>
                  <a:lnTo>
                    <a:pt x="2383283" y="830353"/>
                  </a:lnTo>
                  <a:lnTo>
                    <a:pt x="2268159" y="677716"/>
                  </a:lnTo>
                  <a:close/>
                  <a:moveTo>
                    <a:pt x="441430" y="86412"/>
                  </a:moveTo>
                  <a:cubicBezTo>
                    <a:pt x="428058" y="90357"/>
                    <a:pt x="419423" y="93153"/>
                    <a:pt x="415526" y="94797"/>
                  </a:cubicBezTo>
                  <a:cubicBezTo>
                    <a:pt x="408530" y="97691"/>
                    <a:pt x="403526" y="100716"/>
                    <a:pt x="400515" y="103872"/>
                  </a:cubicBezTo>
                  <a:cubicBezTo>
                    <a:pt x="397503" y="107028"/>
                    <a:pt x="395998" y="110482"/>
                    <a:pt x="395998" y="114230"/>
                  </a:cubicBezTo>
                  <a:cubicBezTo>
                    <a:pt x="395998" y="118964"/>
                    <a:pt x="397903" y="122895"/>
                    <a:pt x="401711" y="126018"/>
                  </a:cubicBezTo>
                  <a:cubicBezTo>
                    <a:pt x="405518" y="129141"/>
                    <a:pt x="409903" y="130704"/>
                    <a:pt x="414862" y="130704"/>
                  </a:cubicBezTo>
                  <a:cubicBezTo>
                    <a:pt x="421592" y="130704"/>
                    <a:pt x="430448" y="127415"/>
                    <a:pt x="441430" y="120839"/>
                  </a:cubicBezTo>
                  <a:close/>
                  <a:moveTo>
                    <a:pt x="222509" y="74870"/>
                  </a:moveTo>
                  <a:cubicBezTo>
                    <a:pt x="217018" y="74870"/>
                    <a:pt x="212325" y="74937"/>
                    <a:pt x="208428" y="75068"/>
                  </a:cubicBezTo>
                  <a:cubicBezTo>
                    <a:pt x="204531" y="75199"/>
                    <a:pt x="201387" y="75430"/>
                    <a:pt x="198997" y="75759"/>
                  </a:cubicBezTo>
                  <a:lnTo>
                    <a:pt x="198997" y="130604"/>
                  </a:lnTo>
                  <a:cubicBezTo>
                    <a:pt x="209270" y="132381"/>
                    <a:pt x="219410" y="133267"/>
                    <a:pt x="229418" y="133267"/>
                  </a:cubicBezTo>
                  <a:cubicBezTo>
                    <a:pt x="245446" y="133267"/>
                    <a:pt x="257667" y="130588"/>
                    <a:pt x="266081" y="125229"/>
                  </a:cubicBezTo>
                  <a:cubicBezTo>
                    <a:pt x="274494" y="119870"/>
                    <a:pt x="278700" y="113243"/>
                    <a:pt x="278700" y="105351"/>
                  </a:cubicBezTo>
                  <a:cubicBezTo>
                    <a:pt x="278700" y="100156"/>
                    <a:pt x="276797" y="95159"/>
                    <a:pt x="272989" y="90357"/>
                  </a:cubicBezTo>
                  <a:cubicBezTo>
                    <a:pt x="269180" y="85557"/>
                    <a:pt x="262982" y="81775"/>
                    <a:pt x="254392" y="79014"/>
                  </a:cubicBezTo>
                  <a:cubicBezTo>
                    <a:pt x="245800" y="76252"/>
                    <a:pt x="235173" y="74870"/>
                    <a:pt x="222509" y="74870"/>
                  </a:cubicBezTo>
                  <a:close/>
                  <a:moveTo>
                    <a:pt x="533222" y="47250"/>
                  </a:moveTo>
                  <a:cubicBezTo>
                    <a:pt x="538005" y="47250"/>
                    <a:pt x="543805" y="48007"/>
                    <a:pt x="550624" y="49519"/>
                  </a:cubicBezTo>
                  <a:cubicBezTo>
                    <a:pt x="555140" y="50506"/>
                    <a:pt x="558152" y="50999"/>
                    <a:pt x="559657" y="50999"/>
                  </a:cubicBezTo>
                  <a:cubicBezTo>
                    <a:pt x="561074" y="50999"/>
                    <a:pt x="562181" y="50769"/>
                    <a:pt x="562977" y="50308"/>
                  </a:cubicBezTo>
                  <a:cubicBezTo>
                    <a:pt x="563775" y="49848"/>
                    <a:pt x="564705" y="48829"/>
                    <a:pt x="565767" y="47250"/>
                  </a:cubicBezTo>
                  <a:lnTo>
                    <a:pt x="570151" y="47250"/>
                  </a:lnTo>
                  <a:lnTo>
                    <a:pt x="570151" y="78028"/>
                  </a:lnTo>
                  <a:lnTo>
                    <a:pt x="565767" y="78028"/>
                  </a:lnTo>
                  <a:cubicBezTo>
                    <a:pt x="562402" y="68360"/>
                    <a:pt x="558084" y="61784"/>
                    <a:pt x="552816" y="58299"/>
                  </a:cubicBezTo>
                  <a:cubicBezTo>
                    <a:pt x="547546" y="54813"/>
                    <a:pt x="540838" y="53071"/>
                    <a:pt x="532690" y="53071"/>
                  </a:cubicBezTo>
                  <a:cubicBezTo>
                    <a:pt x="526490" y="53071"/>
                    <a:pt x="521487" y="54288"/>
                    <a:pt x="517679" y="56720"/>
                  </a:cubicBezTo>
                  <a:cubicBezTo>
                    <a:pt x="513871" y="59154"/>
                    <a:pt x="511966" y="61850"/>
                    <a:pt x="511966" y="64809"/>
                  </a:cubicBezTo>
                  <a:cubicBezTo>
                    <a:pt x="511966" y="68492"/>
                    <a:pt x="513384" y="71648"/>
                    <a:pt x="516219" y="74279"/>
                  </a:cubicBezTo>
                  <a:cubicBezTo>
                    <a:pt x="518964" y="76975"/>
                    <a:pt x="524543" y="79836"/>
                    <a:pt x="532956" y="82861"/>
                  </a:cubicBezTo>
                  <a:lnTo>
                    <a:pt x="552350" y="89864"/>
                  </a:lnTo>
                  <a:cubicBezTo>
                    <a:pt x="570328" y="96376"/>
                    <a:pt x="579316" y="104958"/>
                    <a:pt x="579316" y="115610"/>
                  </a:cubicBezTo>
                  <a:cubicBezTo>
                    <a:pt x="579316" y="123832"/>
                    <a:pt x="575132" y="130457"/>
                    <a:pt x="566763" y="135488"/>
                  </a:cubicBezTo>
                  <a:cubicBezTo>
                    <a:pt x="558395" y="140519"/>
                    <a:pt x="549030" y="143033"/>
                    <a:pt x="538669" y="143033"/>
                  </a:cubicBezTo>
                  <a:cubicBezTo>
                    <a:pt x="531228" y="143033"/>
                    <a:pt x="522727" y="142047"/>
                    <a:pt x="513163" y="140075"/>
                  </a:cubicBezTo>
                  <a:cubicBezTo>
                    <a:pt x="510240" y="139417"/>
                    <a:pt x="507850" y="139088"/>
                    <a:pt x="505990" y="139088"/>
                  </a:cubicBezTo>
                  <a:cubicBezTo>
                    <a:pt x="503953" y="139088"/>
                    <a:pt x="502359" y="139943"/>
                    <a:pt x="501207" y="141653"/>
                  </a:cubicBezTo>
                  <a:lnTo>
                    <a:pt x="496823" y="141653"/>
                  </a:lnTo>
                  <a:lnTo>
                    <a:pt x="496823" y="109396"/>
                  </a:lnTo>
                  <a:lnTo>
                    <a:pt x="501207" y="109396"/>
                  </a:lnTo>
                  <a:cubicBezTo>
                    <a:pt x="503687" y="118604"/>
                    <a:pt x="508425" y="125541"/>
                    <a:pt x="515421" y="130211"/>
                  </a:cubicBezTo>
                  <a:cubicBezTo>
                    <a:pt x="522417" y="134879"/>
                    <a:pt x="530255" y="137214"/>
                    <a:pt x="538933" y="137214"/>
                  </a:cubicBezTo>
                  <a:cubicBezTo>
                    <a:pt x="545043" y="137214"/>
                    <a:pt x="550026" y="135882"/>
                    <a:pt x="553878" y="133218"/>
                  </a:cubicBezTo>
                  <a:cubicBezTo>
                    <a:pt x="557730" y="130555"/>
                    <a:pt x="559657" y="127350"/>
                    <a:pt x="559657" y="123601"/>
                  </a:cubicBezTo>
                  <a:cubicBezTo>
                    <a:pt x="559657" y="119064"/>
                    <a:pt x="557509" y="115250"/>
                    <a:pt x="553214" y="112158"/>
                  </a:cubicBezTo>
                  <a:cubicBezTo>
                    <a:pt x="548919" y="109067"/>
                    <a:pt x="540350" y="105154"/>
                    <a:pt x="527510" y="100420"/>
                  </a:cubicBezTo>
                  <a:cubicBezTo>
                    <a:pt x="514667" y="95685"/>
                    <a:pt x="506256" y="91410"/>
                    <a:pt x="502270" y="87596"/>
                  </a:cubicBezTo>
                  <a:cubicBezTo>
                    <a:pt x="498285" y="83847"/>
                    <a:pt x="496293" y="79112"/>
                    <a:pt x="496293" y="73391"/>
                  </a:cubicBezTo>
                  <a:cubicBezTo>
                    <a:pt x="496293" y="65960"/>
                    <a:pt x="499724" y="59745"/>
                    <a:pt x="506588" y="54748"/>
                  </a:cubicBezTo>
                  <a:cubicBezTo>
                    <a:pt x="513450" y="49750"/>
                    <a:pt x="522329" y="47250"/>
                    <a:pt x="533222" y="47250"/>
                  </a:cubicBezTo>
                  <a:close/>
                  <a:moveTo>
                    <a:pt x="422832" y="47250"/>
                  </a:moveTo>
                  <a:cubicBezTo>
                    <a:pt x="433636" y="47250"/>
                    <a:pt x="442492" y="48598"/>
                    <a:pt x="449399" y="51294"/>
                  </a:cubicBezTo>
                  <a:cubicBezTo>
                    <a:pt x="454624" y="53333"/>
                    <a:pt x="458476" y="56523"/>
                    <a:pt x="460956" y="60864"/>
                  </a:cubicBezTo>
                  <a:cubicBezTo>
                    <a:pt x="462550" y="63691"/>
                    <a:pt x="463348" y="69478"/>
                    <a:pt x="463348" y="78224"/>
                  </a:cubicBezTo>
                  <a:lnTo>
                    <a:pt x="463348" y="108903"/>
                  </a:lnTo>
                  <a:cubicBezTo>
                    <a:pt x="463348" y="117518"/>
                    <a:pt x="463569" y="122795"/>
                    <a:pt x="464012" y="124736"/>
                  </a:cubicBezTo>
                  <a:cubicBezTo>
                    <a:pt x="464455" y="126675"/>
                    <a:pt x="465185" y="127974"/>
                    <a:pt x="466204" y="128632"/>
                  </a:cubicBezTo>
                  <a:cubicBezTo>
                    <a:pt x="467222" y="129289"/>
                    <a:pt x="468396" y="129618"/>
                    <a:pt x="469725" y="129618"/>
                  </a:cubicBezTo>
                  <a:cubicBezTo>
                    <a:pt x="471140" y="129618"/>
                    <a:pt x="472381" y="129389"/>
                    <a:pt x="473443" y="128927"/>
                  </a:cubicBezTo>
                  <a:cubicBezTo>
                    <a:pt x="475303" y="128072"/>
                    <a:pt x="478890" y="125673"/>
                    <a:pt x="484204" y="121727"/>
                  </a:cubicBezTo>
                  <a:lnTo>
                    <a:pt x="484204" y="127251"/>
                  </a:lnTo>
                  <a:cubicBezTo>
                    <a:pt x="474286" y="137116"/>
                    <a:pt x="464808" y="142047"/>
                    <a:pt x="455776" y="142047"/>
                  </a:cubicBezTo>
                  <a:cubicBezTo>
                    <a:pt x="451436" y="142047"/>
                    <a:pt x="447983" y="140930"/>
                    <a:pt x="445415" y="138693"/>
                  </a:cubicBezTo>
                  <a:cubicBezTo>
                    <a:pt x="442846" y="136458"/>
                    <a:pt x="441518" y="132643"/>
                    <a:pt x="441430" y="127251"/>
                  </a:cubicBezTo>
                  <a:cubicBezTo>
                    <a:pt x="428943" y="134419"/>
                    <a:pt x="421104" y="138562"/>
                    <a:pt x="417916" y="139679"/>
                  </a:cubicBezTo>
                  <a:cubicBezTo>
                    <a:pt x="413134" y="141325"/>
                    <a:pt x="408043" y="142146"/>
                    <a:pt x="402641" y="142146"/>
                  </a:cubicBezTo>
                  <a:cubicBezTo>
                    <a:pt x="394227" y="142146"/>
                    <a:pt x="387297" y="140008"/>
                    <a:pt x="381851" y="135734"/>
                  </a:cubicBezTo>
                  <a:cubicBezTo>
                    <a:pt x="376404" y="131459"/>
                    <a:pt x="373680" y="125837"/>
                    <a:pt x="373680" y="118866"/>
                  </a:cubicBezTo>
                  <a:cubicBezTo>
                    <a:pt x="373680" y="114460"/>
                    <a:pt x="375010" y="110646"/>
                    <a:pt x="377667" y="107423"/>
                  </a:cubicBezTo>
                  <a:cubicBezTo>
                    <a:pt x="381298" y="102952"/>
                    <a:pt x="387606" y="98743"/>
                    <a:pt x="396596" y="94797"/>
                  </a:cubicBezTo>
                  <a:cubicBezTo>
                    <a:pt x="405584" y="90851"/>
                    <a:pt x="420530" y="86051"/>
                    <a:pt x="441430" y="80396"/>
                  </a:cubicBezTo>
                  <a:lnTo>
                    <a:pt x="441430" y="76844"/>
                  </a:lnTo>
                  <a:cubicBezTo>
                    <a:pt x="441430" y="67834"/>
                    <a:pt x="439504" y="61653"/>
                    <a:pt x="435652" y="58299"/>
                  </a:cubicBezTo>
                  <a:cubicBezTo>
                    <a:pt x="431799" y="54945"/>
                    <a:pt x="426197" y="53268"/>
                    <a:pt x="418846" y="53268"/>
                  </a:cubicBezTo>
                  <a:cubicBezTo>
                    <a:pt x="413268" y="53268"/>
                    <a:pt x="408839" y="54386"/>
                    <a:pt x="405563" y="56622"/>
                  </a:cubicBezTo>
                  <a:cubicBezTo>
                    <a:pt x="402198" y="58857"/>
                    <a:pt x="400515" y="61422"/>
                    <a:pt x="400515" y="64316"/>
                  </a:cubicBezTo>
                  <a:lnTo>
                    <a:pt x="400781" y="70037"/>
                  </a:lnTo>
                  <a:cubicBezTo>
                    <a:pt x="400781" y="73062"/>
                    <a:pt x="399740" y="75397"/>
                    <a:pt x="397658" y="77040"/>
                  </a:cubicBezTo>
                  <a:cubicBezTo>
                    <a:pt x="395577" y="78685"/>
                    <a:pt x="392855" y="79507"/>
                    <a:pt x="389490" y="79507"/>
                  </a:cubicBezTo>
                  <a:cubicBezTo>
                    <a:pt x="386212" y="79507"/>
                    <a:pt x="383533" y="78652"/>
                    <a:pt x="381453" y="76942"/>
                  </a:cubicBezTo>
                  <a:cubicBezTo>
                    <a:pt x="379371" y="75232"/>
                    <a:pt x="378331" y="72898"/>
                    <a:pt x="378331" y="69939"/>
                  </a:cubicBezTo>
                  <a:cubicBezTo>
                    <a:pt x="378331" y="64283"/>
                    <a:pt x="382228" y="59088"/>
                    <a:pt x="390020" y="54353"/>
                  </a:cubicBezTo>
                  <a:cubicBezTo>
                    <a:pt x="397814" y="49617"/>
                    <a:pt x="408751" y="47250"/>
                    <a:pt x="422832" y="47250"/>
                  </a:cubicBezTo>
                  <a:close/>
                  <a:moveTo>
                    <a:pt x="357607" y="47250"/>
                  </a:moveTo>
                  <a:lnTo>
                    <a:pt x="363451" y="47250"/>
                  </a:lnTo>
                  <a:lnTo>
                    <a:pt x="363451" y="119852"/>
                  </a:lnTo>
                  <a:cubicBezTo>
                    <a:pt x="363451" y="125509"/>
                    <a:pt x="364007" y="129273"/>
                    <a:pt x="365113" y="131148"/>
                  </a:cubicBezTo>
                  <a:cubicBezTo>
                    <a:pt x="366220" y="133021"/>
                    <a:pt x="367859" y="134419"/>
                    <a:pt x="370028" y="135339"/>
                  </a:cubicBezTo>
                  <a:cubicBezTo>
                    <a:pt x="372197" y="136261"/>
                    <a:pt x="376160" y="136721"/>
                    <a:pt x="381917" y="136721"/>
                  </a:cubicBezTo>
                  <a:lnTo>
                    <a:pt x="381917" y="140272"/>
                  </a:lnTo>
                  <a:lnTo>
                    <a:pt x="322804" y="140272"/>
                  </a:lnTo>
                  <a:lnTo>
                    <a:pt x="322804" y="136721"/>
                  </a:lnTo>
                  <a:cubicBezTo>
                    <a:pt x="328738" y="136721"/>
                    <a:pt x="332722" y="136293"/>
                    <a:pt x="334759" y="135439"/>
                  </a:cubicBezTo>
                  <a:cubicBezTo>
                    <a:pt x="336796" y="134584"/>
                    <a:pt x="338411" y="133169"/>
                    <a:pt x="339607" y="131197"/>
                  </a:cubicBezTo>
                  <a:cubicBezTo>
                    <a:pt x="340803" y="129223"/>
                    <a:pt x="341401" y="125442"/>
                    <a:pt x="341401" y="119852"/>
                  </a:cubicBezTo>
                  <a:lnTo>
                    <a:pt x="341401" y="85031"/>
                  </a:lnTo>
                  <a:cubicBezTo>
                    <a:pt x="341401" y="75232"/>
                    <a:pt x="341003" y="68887"/>
                    <a:pt x="340205" y="65993"/>
                  </a:cubicBezTo>
                  <a:cubicBezTo>
                    <a:pt x="339586" y="63889"/>
                    <a:pt x="338611" y="62426"/>
                    <a:pt x="337283" y="61604"/>
                  </a:cubicBezTo>
                  <a:cubicBezTo>
                    <a:pt x="335955" y="60782"/>
                    <a:pt x="334139" y="60370"/>
                    <a:pt x="331837" y="60370"/>
                  </a:cubicBezTo>
                  <a:cubicBezTo>
                    <a:pt x="329357" y="60370"/>
                    <a:pt x="326345" y="60864"/>
                    <a:pt x="322804" y="61850"/>
                  </a:cubicBezTo>
                  <a:lnTo>
                    <a:pt x="320944" y="58299"/>
                  </a:lnTo>
                  <a:close/>
                  <a:moveTo>
                    <a:pt x="222907" y="13119"/>
                  </a:moveTo>
                  <a:cubicBezTo>
                    <a:pt x="214051" y="13119"/>
                    <a:pt x="206082" y="13843"/>
                    <a:pt x="198997" y="15289"/>
                  </a:cubicBezTo>
                  <a:lnTo>
                    <a:pt x="198997" y="66683"/>
                  </a:lnTo>
                  <a:cubicBezTo>
                    <a:pt x="202273" y="67143"/>
                    <a:pt x="206014" y="67489"/>
                    <a:pt x="210222" y="67719"/>
                  </a:cubicBezTo>
                  <a:cubicBezTo>
                    <a:pt x="214428" y="67949"/>
                    <a:pt x="219055" y="68065"/>
                    <a:pt x="224103" y="68065"/>
                  </a:cubicBezTo>
                  <a:cubicBezTo>
                    <a:pt x="237033" y="68065"/>
                    <a:pt x="246753" y="67028"/>
                    <a:pt x="253262" y="64957"/>
                  </a:cubicBezTo>
                  <a:cubicBezTo>
                    <a:pt x="259770" y="62886"/>
                    <a:pt x="264753" y="59712"/>
                    <a:pt x="268207" y="55438"/>
                  </a:cubicBezTo>
                  <a:cubicBezTo>
                    <a:pt x="271659" y="51163"/>
                    <a:pt x="273387" y="46494"/>
                    <a:pt x="273387" y="41431"/>
                  </a:cubicBezTo>
                  <a:cubicBezTo>
                    <a:pt x="273387" y="33604"/>
                    <a:pt x="269092" y="26930"/>
                    <a:pt x="260502" y="21406"/>
                  </a:cubicBezTo>
                  <a:cubicBezTo>
                    <a:pt x="251910" y="15882"/>
                    <a:pt x="239380" y="13119"/>
                    <a:pt x="222907" y="13119"/>
                  </a:cubicBezTo>
                  <a:close/>
                  <a:moveTo>
                    <a:pt x="147455" y="6510"/>
                  </a:moveTo>
                  <a:lnTo>
                    <a:pt x="225299" y="6510"/>
                  </a:lnTo>
                  <a:cubicBezTo>
                    <a:pt x="239823" y="6510"/>
                    <a:pt x="251468" y="7300"/>
                    <a:pt x="260236" y="8877"/>
                  </a:cubicBezTo>
                  <a:cubicBezTo>
                    <a:pt x="273519" y="11245"/>
                    <a:pt x="283659" y="15438"/>
                    <a:pt x="290657" y="21455"/>
                  </a:cubicBezTo>
                  <a:cubicBezTo>
                    <a:pt x="297653" y="27472"/>
                    <a:pt x="301150" y="34394"/>
                    <a:pt x="301150" y="42219"/>
                  </a:cubicBezTo>
                  <a:cubicBezTo>
                    <a:pt x="301150" y="48927"/>
                    <a:pt x="298404" y="54928"/>
                    <a:pt x="292915" y="60222"/>
                  </a:cubicBezTo>
                  <a:cubicBezTo>
                    <a:pt x="287424" y="65516"/>
                    <a:pt x="279321" y="69446"/>
                    <a:pt x="268605" y="72010"/>
                  </a:cubicBezTo>
                  <a:cubicBezTo>
                    <a:pt x="281092" y="73984"/>
                    <a:pt x="290436" y="77140"/>
                    <a:pt x="296634" y="81480"/>
                  </a:cubicBezTo>
                  <a:cubicBezTo>
                    <a:pt x="305224" y="87530"/>
                    <a:pt x="309519" y="94928"/>
                    <a:pt x="309519" y="103675"/>
                  </a:cubicBezTo>
                  <a:cubicBezTo>
                    <a:pt x="309519" y="110317"/>
                    <a:pt x="306686" y="116680"/>
                    <a:pt x="301018" y="122762"/>
                  </a:cubicBezTo>
                  <a:cubicBezTo>
                    <a:pt x="295350" y="128845"/>
                    <a:pt x="287579" y="133285"/>
                    <a:pt x="277704" y="136079"/>
                  </a:cubicBezTo>
                  <a:cubicBezTo>
                    <a:pt x="267830" y="138875"/>
                    <a:pt x="252753" y="140272"/>
                    <a:pt x="232472" y="140272"/>
                  </a:cubicBezTo>
                  <a:lnTo>
                    <a:pt x="147455" y="140272"/>
                  </a:lnTo>
                  <a:lnTo>
                    <a:pt x="147455" y="136623"/>
                  </a:lnTo>
                  <a:lnTo>
                    <a:pt x="154229" y="136623"/>
                  </a:lnTo>
                  <a:cubicBezTo>
                    <a:pt x="161757" y="136623"/>
                    <a:pt x="167159" y="134846"/>
                    <a:pt x="170436" y="131295"/>
                  </a:cubicBezTo>
                  <a:cubicBezTo>
                    <a:pt x="172473" y="128994"/>
                    <a:pt x="173491" y="124094"/>
                    <a:pt x="173491" y="116597"/>
                  </a:cubicBezTo>
                  <a:lnTo>
                    <a:pt x="173491" y="30185"/>
                  </a:lnTo>
                  <a:cubicBezTo>
                    <a:pt x="173491" y="21899"/>
                    <a:pt x="172207" y="16671"/>
                    <a:pt x="169639" y="14501"/>
                  </a:cubicBezTo>
                  <a:cubicBezTo>
                    <a:pt x="166186" y="11607"/>
                    <a:pt x="161048" y="10161"/>
                    <a:pt x="154229" y="10161"/>
                  </a:cubicBezTo>
                  <a:lnTo>
                    <a:pt x="147455" y="10161"/>
                  </a:lnTo>
                  <a:close/>
                  <a:moveTo>
                    <a:pt x="352426" y="0"/>
                  </a:moveTo>
                  <a:cubicBezTo>
                    <a:pt x="356147" y="0"/>
                    <a:pt x="359312" y="970"/>
                    <a:pt x="361925" y="2910"/>
                  </a:cubicBezTo>
                  <a:cubicBezTo>
                    <a:pt x="364537" y="4850"/>
                    <a:pt x="365844" y="7201"/>
                    <a:pt x="365844" y="9963"/>
                  </a:cubicBezTo>
                  <a:cubicBezTo>
                    <a:pt x="365844" y="12724"/>
                    <a:pt x="364537" y="15092"/>
                    <a:pt x="361925" y="17066"/>
                  </a:cubicBezTo>
                  <a:cubicBezTo>
                    <a:pt x="359312" y="19038"/>
                    <a:pt x="356147" y="20025"/>
                    <a:pt x="352426" y="20025"/>
                  </a:cubicBezTo>
                  <a:cubicBezTo>
                    <a:pt x="348708" y="20025"/>
                    <a:pt x="345520" y="19038"/>
                    <a:pt x="342862" y="17066"/>
                  </a:cubicBezTo>
                  <a:cubicBezTo>
                    <a:pt x="340205" y="15092"/>
                    <a:pt x="338877" y="12724"/>
                    <a:pt x="338877" y="9963"/>
                  </a:cubicBezTo>
                  <a:cubicBezTo>
                    <a:pt x="338877" y="7201"/>
                    <a:pt x="340184" y="4850"/>
                    <a:pt x="342796" y="2910"/>
                  </a:cubicBezTo>
                  <a:cubicBezTo>
                    <a:pt x="345409" y="970"/>
                    <a:pt x="348619" y="0"/>
                    <a:pt x="35242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 sz="2800" dirty="0"/>
            </a:p>
          </p:txBody>
        </p:sp>
      </p:grpSp>
      <p:pic>
        <p:nvPicPr>
          <p:cNvPr id="1027" name="Picture 1026">
            <a:extLst>
              <a:ext uri="{FF2B5EF4-FFF2-40B4-BE49-F238E27FC236}">
                <a16:creationId xmlns:a16="http://schemas.microsoft.com/office/drawing/2014/main" id="{48E43AED-026B-EB0A-9268-A239CDE687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 t="13274" r="35880" b="23356"/>
          <a:stretch/>
        </p:blipFill>
        <p:spPr>
          <a:xfrm>
            <a:off x="6839325" y="1635420"/>
            <a:ext cx="2117742" cy="1832204"/>
          </a:xfrm>
          <a:prstGeom prst="rect">
            <a:avLst/>
          </a:prstGeom>
        </p:spPr>
      </p:pic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4B825F6C-09E8-6D90-0C1B-7CB1A8FD1429}"/>
              </a:ext>
            </a:extLst>
          </p:cNvPr>
          <p:cNvGrpSpPr/>
          <p:nvPr/>
        </p:nvGrpSpPr>
        <p:grpSpPr>
          <a:xfrm>
            <a:off x="3745393" y="4093905"/>
            <a:ext cx="2239639" cy="1572970"/>
            <a:chOff x="4006632" y="2466390"/>
            <a:chExt cx="4035648" cy="2207589"/>
          </a:xfrm>
        </p:grpSpPr>
        <p:pic>
          <p:nvPicPr>
            <p:cNvPr id="1030" name="Picture 1029">
              <a:extLst>
                <a:ext uri="{FF2B5EF4-FFF2-40B4-BE49-F238E27FC236}">
                  <a16:creationId xmlns:a16="http://schemas.microsoft.com/office/drawing/2014/main" id="{ACCD1E83-8999-72EB-EED4-71702260BC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8680" y="2466390"/>
              <a:ext cx="3754639" cy="2207589"/>
            </a:xfrm>
            <a:custGeom>
              <a:avLst/>
              <a:gdLst>
                <a:gd name="connsiteX0" fmla="*/ 473284 w 2518269"/>
                <a:gd name="connsiteY0" fmla="*/ 910604 h 1480649"/>
                <a:gd name="connsiteX1" fmla="*/ 473284 w 2518269"/>
                <a:gd name="connsiteY1" fmla="*/ 1086331 h 1480649"/>
                <a:gd name="connsiteX2" fmla="*/ 721664 w 2518269"/>
                <a:gd name="connsiteY2" fmla="*/ 1086331 h 1480649"/>
                <a:gd name="connsiteX3" fmla="*/ 721664 w 2518269"/>
                <a:gd name="connsiteY3" fmla="*/ 910604 h 1480649"/>
                <a:gd name="connsiteX4" fmla="*/ 502015 w 2518269"/>
                <a:gd name="connsiteY4" fmla="*/ 520904 h 1480649"/>
                <a:gd name="connsiteX5" fmla="*/ 502015 w 2518269"/>
                <a:gd name="connsiteY5" fmla="*/ 696631 h 1480649"/>
                <a:gd name="connsiteX6" fmla="*/ 750395 w 2518269"/>
                <a:gd name="connsiteY6" fmla="*/ 696631 h 1480649"/>
                <a:gd name="connsiteX7" fmla="*/ 750395 w 2518269"/>
                <a:gd name="connsiteY7" fmla="*/ 520904 h 1480649"/>
                <a:gd name="connsiteX8" fmla="*/ 345334 w 2518269"/>
                <a:gd name="connsiteY8" fmla="*/ 0 h 1480649"/>
                <a:gd name="connsiteX9" fmla="*/ 568846 w 2518269"/>
                <a:gd name="connsiteY9" fmla="*/ 0 h 1480649"/>
                <a:gd name="connsiteX10" fmla="*/ 568846 w 2518269"/>
                <a:gd name="connsiteY10" fmla="*/ 307545 h 1480649"/>
                <a:gd name="connsiteX11" fmla="*/ 914180 w 2518269"/>
                <a:gd name="connsiteY11" fmla="*/ 307545 h 1480649"/>
                <a:gd name="connsiteX12" fmla="*/ 914180 w 2518269"/>
                <a:gd name="connsiteY12" fmla="*/ 0 h 1480649"/>
                <a:gd name="connsiteX13" fmla="*/ 2518269 w 2518269"/>
                <a:gd name="connsiteY13" fmla="*/ 0 h 1480649"/>
                <a:gd name="connsiteX14" fmla="*/ 2518269 w 2518269"/>
                <a:gd name="connsiteY14" fmla="*/ 1480649 h 1480649"/>
                <a:gd name="connsiteX15" fmla="*/ 345334 w 2518269"/>
                <a:gd name="connsiteY15" fmla="*/ 1480649 h 1480649"/>
                <a:gd name="connsiteX16" fmla="*/ 345334 w 2518269"/>
                <a:gd name="connsiteY16" fmla="*/ 1158259 h 1480649"/>
                <a:gd name="connsiteX17" fmla="*/ 0 w 2518269"/>
                <a:gd name="connsiteY17" fmla="*/ 1158259 h 1480649"/>
                <a:gd name="connsiteX18" fmla="*/ 0 w 2518269"/>
                <a:gd name="connsiteY18" fmla="*/ 900871 h 1480649"/>
                <a:gd name="connsiteX19" fmla="*/ 345334 w 2518269"/>
                <a:gd name="connsiteY19" fmla="*/ 900871 h 1480649"/>
                <a:gd name="connsiteX20" fmla="*/ 345334 w 2518269"/>
                <a:gd name="connsiteY20" fmla="*/ 568139 h 1480649"/>
                <a:gd name="connsiteX21" fmla="*/ 0 w 2518269"/>
                <a:gd name="connsiteY21" fmla="*/ 568139 h 1480649"/>
                <a:gd name="connsiteX22" fmla="*/ 0 w 2518269"/>
                <a:gd name="connsiteY22" fmla="*/ 310751 h 1480649"/>
                <a:gd name="connsiteX23" fmla="*/ 345334 w 2518269"/>
                <a:gd name="connsiteY23" fmla="*/ 310751 h 148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18269" h="1480649">
                  <a:moveTo>
                    <a:pt x="473284" y="910604"/>
                  </a:moveTo>
                  <a:lnTo>
                    <a:pt x="473284" y="1086331"/>
                  </a:lnTo>
                  <a:lnTo>
                    <a:pt x="721664" y="1086331"/>
                  </a:lnTo>
                  <a:lnTo>
                    <a:pt x="721664" y="910604"/>
                  </a:lnTo>
                  <a:close/>
                  <a:moveTo>
                    <a:pt x="502015" y="520904"/>
                  </a:moveTo>
                  <a:lnTo>
                    <a:pt x="502015" y="696631"/>
                  </a:lnTo>
                  <a:lnTo>
                    <a:pt x="750395" y="696631"/>
                  </a:lnTo>
                  <a:lnTo>
                    <a:pt x="750395" y="520904"/>
                  </a:lnTo>
                  <a:close/>
                  <a:moveTo>
                    <a:pt x="345334" y="0"/>
                  </a:moveTo>
                  <a:lnTo>
                    <a:pt x="568846" y="0"/>
                  </a:lnTo>
                  <a:lnTo>
                    <a:pt x="568846" y="307545"/>
                  </a:lnTo>
                  <a:lnTo>
                    <a:pt x="914180" y="307545"/>
                  </a:lnTo>
                  <a:lnTo>
                    <a:pt x="914180" y="0"/>
                  </a:lnTo>
                  <a:lnTo>
                    <a:pt x="2518269" y="0"/>
                  </a:lnTo>
                  <a:lnTo>
                    <a:pt x="2518269" y="1480649"/>
                  </a:lnTo>
                  <a:lnTo>
                    <a:pt x="345334" y="1480649"/>
                  </a:lnTo>
                  <a:lnTo>
                    <a:pt x="345334" y="1158259"/>
                  </a:lnTo>
                  <a:lnTo>
                    <a:pt x="0" y="1158259"/>
                  </a:lnTo>
                  <a:lnTo>
                    <a:pt x="0" y="900871"/>
                  </a:lnTo>
                  <a:lnTo>
                    <a:pt x="345334" y="900871"/>
                  </a:lnTo>
                  <a:lnTo>
                    <a:pt x="345334" y="568139"/>
                  </a:lnTo>
                  <a:lnTo>
                    <a:pt x="0" y="568139"/>
                  </a:lnTo>
                  <a:lnTo>
                    <a:pt x="0" y="310751"/>
                  </a:lnTo>
                  <a:lnTo>
                    <a:pt x="345334" y="310751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1" name="Oval 1030">
              <a:extLst>
                <a:ext uri="{FF2B5EF4-FFF2-40B4-BE49-F238E27FC236}">
                  <a16:creationId xmlns:a16="http://schemas.microsoft.com/office/drawing/2014/main" id="{7C060598-4799-BB2E-65B1-781E2A494F07}"/>
                </a:ext>
              </a:extLst>
            </p:cNvPr>
            <p:cNvSpPr/>
            <p:nvPr/>
          </p:nvSpPr>
          <p:spPr>
            <a:xfrm>
              <a:off x="7491681" y="3281680"/>
              <a:ext cx="550599" cy="589268"/>
            </a:xfrm>
            <a:prstGeom prst="ellipse">
              <a:avLst/>
            </a:prstGeom>
            <a:solidFill>
              <a:srgbClr val="E5E5FF"/>
            </a:solidFill>
            <a:ln w="19050">
              <a:solidFill>
                <a:srgbClr val="8383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ED96BABE-8680-DD8E-E384-5486FFD87C42}"/>
                </a:ext>
              </a:extLst>
            </p:cNvPr>
            <p:cNvSpPr txBox="1"/>
            <p:nvPr/>
          </p:nvSpPr>
          <p:spPr>
            <a:xfrm>
              <a:off x="4006632" y="2742245"/>
              <a:ext cx="3837927" cy="1577392"/>
            </a:xfrm>
            <a:custGeom>
              <a:avLst/>
              <a:gdLst/>
              <a:ahLst/>
              <a:cxnLst/>
              <a:rect l="l" t="t" r="r" b="b"/>
              <a:pathLst>
                <a:path w="3837927" h="1577392">
                  <a:moveTo>
                    <a:pt x="590472" y="1468194"/>
                  </a:moveTo>
                  <a:lnTo>
                    <a:pt x="559123" y="1522251"/>
                  </a:lnTo>
                  <a:lnTo>
                    <a:pt x="621026" y="1522251"/>
                  </a:lnTo>
                  <a:close/>
                  <a:moveTo>
                    <a:pt x="437440" y="1448563"/>
                  </a:moveTo>
                  <a:cubicBezTo>
                    <a:pt x="432924" y="1448563"/>
                    <a:pt x="427124" y="1449187"/>
                    <a:pt x="420039" y="1450437"/>
                  </a:cubicBezTo>
                  <a:lnTo>
                    <a:pt x="420039" y="1506073"/>
                  </a:lnTo>
                  <a:cubicBezTo>
                    <a:pt x="424732" y="1506731"/>
                    <a:pt x="428895" y="1507224"/>
                    <a:pt x="432526" y="1507552"/>
                  </a:cubicBezTo>
                  <a:cubicBezTo>
                    <a:pt x="436157" y="1507881"/>
                    <a:pt x="439256" y="1508046"/>
                    <a:pt x="441825" y="1508046"/>
                  </a:cubicBezTo>
                  <a:cubicBezTo>
                    <a:pt x="451034" y="1508046"/>
                    <a:pt x="458983" y="1505398"/>
                    <a:pt x="465669" y="1500105"/>
                  </a:cubicBezTo>
                  <a:cubicBezTo>
                    <a:pt x="472356" y="1494811"/>
                    <a:pt x="475700" y="1487955"/>
                    <a:pt x="475700" y="1479537"/>
                  </a:cubicBezTo>
                  <a:cubicBezTo>
                    <a:pt x="475700" y="1473751"/>
                    <a:pt x="474105" y="1468374"/>
                    <a:pt x="470917" y="1463410"/>
                  </a:cubicBezTo>
                  <a:cubicBezTo>
                    <a:pt x="467729" y="1458444"/>
                    <a:pt x="463212" y="1454728"/>
                    <a:pt x="457366" y="1452262"/>
                  </a:cubicBezTo>
                  <a:cubicBezTo>
                    <a:pt x="451522" y="1449796"/>
                    <a:pt x="444879" y="1448563"/>
                    <a:pt x="437440" y="1448563"/>
                  </a:cubicBezTo>
                  <a:close/>
                  <a:moveTo>
                    <a:pt x="368762" y="1440573"/>
                  </a:moveTo>
                  <a:lnTo>
                    <a:pt x="434784" y="1440573"/>
                  </a:lnTo>
                  <a:cubicBezTo>
                    <a:pt x="450902" y="1440573"/>
                    <a:pt x="463611" y="1441806"/>
                    <a:pt x="472909" y="1444272"/>
                  </a:cubicBezTo>
                  <a:cubicBezTo>
                    <a:pt x="482208" y="1446739"/>
                    <a:pt x="490045" y="1450897"/>
                    <a:pt x="496421" y="1456751"/>
                  </a:cubicBezTo>
                  <a:cubicBezTo>
                    <a:pt x="502798" y="1462604"/>
                    <a:pt x="505986" y="1469542"/>
                    <a:pt x="505986" y="1477564"/>
                  </a:cubicBezTo>
                  <a:cubicBezTo>
                    <a:pt x="505986" y="1488481"/>
                    <a:pt x="501138" y="1497358"/>
                    <a:pt x="491441" y="1504199"/>
                  </a:cubicBezTo>
                  <a:cubicBezTo>
                    <a:pt x="481742" y="1511037"/>
                    <a:pt x="468038" y="1514457"/>
                    <a:pt x="450325" y="1514457"/>
                  </a:cubicBezTo>
                  <a:cubicBezTo>
                    <a:pt x="445988" y="1514457"/>
                    <a:pt x="441293" y="1514227"/>
                    <a:pt x="436246" y="1513767"/>
                  </a:cubicBezTo>
                  <a:cubicBezTo>
                    <a:pt x="431198" y="1513307"/>
                    <a:pt x="425796" y="1512616"/>
                    <a:pt x="420039" y="1511695"/>
                  </a:cubicBezTo>
                  <a:lnTo>
                    <a:pt x="420039" y="1550660"/>
                  </a:lnTo>
                  <a:cubicBezTo>
                    <a:pt x="420039" y="1559078"/>
                    <a:pt x="421279" y="1564306"/>
                    <a:pt x="423759" y="1566345"/>
                  </a:cubicBezTo>
                  <a:cubicBezTo>
                    <a:pt x="427124" y="1569237"/>
                    <a:pt x="432215" y="1570685"/>
                    <a:pt x="439034" y="1570685"/>
                  </a:cubicBezTo>
                  <a:lnTo>
                    <a:pt x="445943" y="1570685"/>
                  </a:lnTo>
                  <a:lnTo>
                    <a:pt x="445943" y="1574334"/>
                  </a:lnTo>
                  <a:lnTo>
                    <a:pt x="368762" y="1574334"/>
                  </a:lnTo>
                  <a:lnTo>
                    <a:pt x="368762" y="1570685"/>
                  </a:lnTo>
                  <a:lnTo>
                    <a:pt x="375537" y="1570685"/>
                  </a:lnTo>
                  <a:cubicBezTo>
                    <a:pt x="383154" y="1570685"/>
                    <a:pt x="388601" y="1568843"/>
                    <a:pt x="391876" y="1565161"/>
                  </a:cubicBezTo>
                  <a:cubicBezTo>
                    <a:pt x="393647" y="1563122"/>
                    <a:pt x="394534" y="1558287"/>
                    <a:pt x="394534" y="1550660"/>
                  </a:cubicBezTo>
                  <a:lnTo>
                    <a:pt x="394534" y="1464247"/>
                  </a:lnTo>
                  <a:cubicBezTo>
                    <a:pt x="394534" y="1455830"/>
                    <a:pt x="393338" y="1450601"/>
                    <a:pt x="390946" y="1448563"/>
                  </a:cubicBezTo>
                  <a:cubicBezTo>
                    <a:pt x="387494" y="1445669"/>
                    <a:pt x="382356" y="1444223"/>
                    <a:pt x="375537" y="1444223"/>
                  </a:cubicBezTo>
                  <a:lnTo>
                    <a:pt x="368762" y="1444223"/>
                  </a:lnTo>
                  <a:close/>
                  <a:moveTo>
                    <a:pt x="595388" y="1437515"/>
                  </a:moveTo>
                  <a:lnTo>
                    <a:pt x="600037" y="1437515"/>
                  </a:lnTo>
                  <a:lnTo>
                    <a:pt x="662738" y="1548786"/>
                  </a:lnTo>
                  <a:cubicBezTo>
                    <a:pt x="667785" y="1557729"/>
                    <a:pt x="672369" y="1563533"/>
                    <a:pt x="676485" y="1566196"/>
                  </a:cubicBezTo>
                  <a:cubicBezTo>
                    <a:pt x="680604" y="1568859"/>
                    <a:pt x="686338" y="1570356"/>
                    <a:pt x="693689" y="1570685"/>
                  </a:cubicBezTo>
                  <a:lnTo>
                    <a:pt x="693689" y="1574334"/>
                  </a:lnTo>
                  <a:lnTo>
                    <a:pt x="622619" y="1574334"/>
                  </a:lnTo>
                  <a:lnTo>
                    <a:pt x="622619" y="1570685"/>
                  </a:lnTo>
                  <a:cubicBezTo>
                    <a:pt x="629793" y="1570421"/>
                    <a:pt x="634642" y="1569534"/>
                    <a:pt x="637166" y="1568021"/>
                  </a:cubicBezTo>
                  <a:cubicBezTo>
                    <a:pt x="639690" y="1566509"/>
                    <a:pt x="640952" y="1564668"/>
                    <a:pt x="640952" y="1562496"/>
                  </a:cubicBezTo>
                  <a:cubicBezTo>
                    <a:pt x="640952" y="1559604"/>
                    <a:pt x="639179" y="1555033"/>
                    <a:pt x="635638" y="1548786"/>
                  </a:cubicBezTo>
                  <a:lnTo>
                    <a:pt x="624745" y="1529550"/>
                  </a:lnTo>
                  <a:lnTo>
                    <a:pt x="555005" y="1529550"/>
                  </a:lnTo>
                  <a:lnTo>
                    <a:pt x="542783" y="1550660"/>
                  </a:lnTo>
                  <a:cubicBezTo>
                    <a:pt x="539772" y="1555855"/>
                    <a:pt x="538267" y="1559735"/>
                    <a:pt x="538267" y="1562300"/>
                  </a:cubicBezTo>
                  <a:cubicBezTo>
                    <a:pt x="538267" y="1564339"/>
                    <a:pt x="539572" y="1566130"/>
                    <a:pt x="542185" y="1567675"/>
                  </a:cubicBezTo>
                  <a:cubicBezTo>
                    <a:pt x="544797" y="1569221"/>
                    <a:pt x="550443" y="1570225"/>
                    <a:pt x="559123" y="1570685"/>
                  </a:cubicBezTo>
                  <a:lnTo>
                    <a:pt x="559123" y="1574334"/>
                  </a:lnTo>
                  <a:lnTo>
                    <a:pt x="502400" y="1574334"/>
                  </a:lnTo>
                  <a:lnTo>
                    <a:pt x="502400" y="1570685"/>
                  </a:lnTo>
                  <a:cubicBezTo>
                    <a:pt x="509928" y="1569698"/>
                    <a:pt x="514798" y="1568415"/>
                    <a:pt x="517011" y="1566838"/>
                  </a:cubicBezTo>
                  <a:cubicBezTo>
                    <a:pt x="521528" y="1563680"/>
                    <a:pt x="526531" y="1557268"/>
                    <a:pt x="532023" y="1547602"/>
                  </a:cubicBezTo>
                  <a:close/>
                  <a:moveTo>
                    <a:pt x="282151" y="1437515"/>
                  </a:moveTo>
                  <a:cubicBezTo>
                    <a:pt x="288704" y="1437515"/>
                    <a:pt x="294661" y="1437909"/>
                    <a:pt x="300018" y="1438699"/>
                  </a:cubicBezTo>
                  <a:cubicBezTo>
                    <a:pt x="305375" y="1439488"/>
                    <a:pt x="312969" y="1441231"/>
                    <a:pt x="322800" y="1443927"/>
                  </a:cubicBezTo>
                  <a:cubicBezTo>
                    <a:pt x="327759" y="1445308"/>
                    <a:pt x="331080" y="1445998"/>
                    <a:pt x="332763" y="1445998"/>
                  </a:cubicBezTo>
                  <a:cubicBezTo>
                    <a:pt x="334446" y="1445998"/>
                    <a:pt x="335885" y="1445422"/>
                    <a:pt x="337080" y="1444272"/>
                  </a:cubicBezTo>
                  <a:cubicBezTo>
                    <a:pt x="338276" y="1443121"/>
                    <a:pt x="339006" y="1440869"/>
                    <a:pt x="339272" y="1437515"/>
                  </a:cubicBezTo>
                  <a:lnTo>
                    <a:pt x="344188" y="1437515"/>
                  </a:lnTo>
                  <a:lnTo>
                    <a:pt x="348836" y="1479734"/>
                  </a:lnTo>
                  <a:lnTo>
                    <a:pt x="344188" y="1479734"/>
                  </a:lnTo>
                  <a:cubicBezTo>
                    <a:pt x="339493" y="1469213"/>
                    <a:pt x="333427" y="1461289"/>
                    <a:pt x="325988" y="1455961"/>
                  </a:cubicBezTo>
                  <a:cubicBezTo>
                    <a:pt x="315272" y="1448267"/>
                    <a:pt x="301502" y="1444420"/>
                    <a:pt x="284675" y="1444420"/>
                  </a:cubicBezTo>
                  <a:cubicBezTo>
                    <a:pt x="261738" y="1444420"/>
                    <a:pt x="244291" y="1451161"/>
                    <a:pt x="232336" y="1464642"/>
                  </a:cubicBezTo>
                  <a:cubicBezTo>
                    <a:pt x="222329" y="1476019"/>
                    <a:pt x="217325" y="1489566"/>
                    <a:pt x="217325" y="1505283"/>
                  </a:cubicBezTo>
                  <a:cubicBezTo>
                    <a:pt x="217325" y="1518042"/>
                    <a:pt x="220647" y="1529681"/>
                    <a:pt x="227288" y="1540204"/>
                  </a:cubicBezTo>
                  <a:cubicBezTo>
                    <a:pt x="233930" y="1550725"/>
                    <a:pt x="242631" y="1558436"/>
                    <a:pt x="253392" y="1563335"/>
                  </a:cubicBezTo>
                  <a:cubicBezTo>
                    <a:pt x="264151" y="1568235"/>
                    <a:pt x="275199" y="1570685"/>
                    <a:pt x="286535" y="1570685"/>
                  </a:cubicBezTo>
                  <a:cubicBezTo>
                    <a:pt x="293177" y="1570685"/>
                    <a:pt x="299597" y="1570060"/>
                    <a:pt x="305797" y="1568810"/>
                  </a:cubicBezTo>
                  <a:cubicBezTo>
                    <a:pt x="311996" y="1567560"/>
                    <a:pt x="317973" y="1565719"/>
                    <a:pt x="323730" y="1563286"/>
                  </a:cubicBezTo>
                  <a:lnTo>
                    <a:pt x="323730" y="1524617"/>
                  </a:lnTo>
                  <a:cubicBezTo>
                    <a:pt x="323730" y="1517909"/>
                    <a:pt x="323043" y="1513520"/>
                    <a:pt x="321670" y="1511448"/>
                  </a:cubicBezTo>
                  <a:cubicBezTo>
                    <a:pt x="320297" y="1509376"/>
                    <a:pt x="318173" y="1507799"/>
                    <a:pt x="315295" y="1506713"/>
                  </a:cubicBezTo>
                  <a:cubicBezTo>
                    <a:pt x="312416" y="1505629"/>
                    <a:pt x="307346" y="1505085"/>
                    <a:pt x="300084" y="1505085"/>
                  </a:cubicBezTo>
                  <a:lnTo>
                    <a:pt x="300084" y="1501338"/>
                  </a:lnTo>
                  <a:lnTo>
                    <a:pt x="369826" y="1501338"/>
                  </a:lnTo>
                  <a:lnTo>
                    <a:pt x="369826" y="1505085"/>
                  </a:lnTo>
                  <a:lnTo>
                    <a:pt x="366504" y="1505085"/>
                  </a:lnTo>
                  <a:cubicBezTo>
                    <a:pt x="359597" y="1505085"/>
                    <a:pt x="354860" y="1506795"/>
                    <a:pt x="352291" y="1510216"/>
                  </a:cubicBezTo>
                  <a:cubicBezTo>
                    <a:pt x="350520" y="1512649"/>
                    <a:pt x="349634" y="1517449"/>
                    <a:pt x="349634" y="1524617"/>
                  </a:cubicBezTo>
                  <a:lnTo>
                    <a:pt x="349634" y="1565554"/>
                  </a:lnTo>
                  <a:cubicBezTo>
                    <a:pt x="339450" y="1569632"/>
                    <a:pt x="329398" y="1572624"/>
                    <a:pt x="319480" y="1574532"/>
                  </a:cubicBezTo>
                  <a:cubicBezTo>
                    <a:pt x="309560" y="1576439"/>
                    <a:pt x="298535" y="1577392"/>
                    <a:pt x="286401" y="1577392"/>
                  </a:cubicBezTo>
                  <a:cubicBezTo>
                    <a:pt x="251598" y="1577392"/>
                    <a:pt x="225164" y="1569106"/>
                    <a:pt x="207096" y="1552534"/>
                  </a:cubicBezTo>
                  <a:cubicBezTo>
                    <a:pt x="193547" y="1540104"/>
                    <a:pt x="186772" y="1525769"/>
                    <a:pt x="186772" y="1509525"/>
                  </a:cubicBezTo>
                  <a:cubicBezTo>
                    <a:pt x="186772" y="1497753"/>
                    <a:pt x="190580" y="1486475"/>
                    <a:pt x="198197" y="1475690"/>
                  </a:cubicBezTo>
                  <a:cubicBezTo>
                    <a:pt x="207230" y="1462866"/>
                    <a:pt x="219628" y="1453002"/>
                    <a:pt x="235391" y="1446097"/>
                  </a:cubicBezTo>
                  <a:cubicBezTo>
                    <a:pt x="248586" y="1440376"/>
                    <a:pt x="264174" y="1437515"/>
                    <a:pt x="282151" y="1437515"/>
                  </a:cubicBezTo>
                  <a:close/>
                  <a:moveTo>
                    <a:pt x="91658" y="1437515"/>
                  </a:moveTo>
                  <a:cubicBezTo>
                    <a:pt x="104677" y="1437515"/>
                    <a:pt x="117518" y="1439883"/>
                    <a:pt x="130183" y="1444618"/>
                  </a:cubicBezTo>
                  <a:cubicBezTo>
                    <a:pt x="133902" y="1446064"/>
                    <a:pt x="136558" y="1446788"/>
                    <a:pt x="138152" y="1446788"/>
                  </a:cubicBezTo>
                  <a:cubicBezTo>
                    <a:pt x="140544" y="1446788"/>
                    <a:pt x="142626" y="1446162"/>
                    <a:pt x="144397" y="1444913"/>
                  </a:cubicBezTo>
                  <a:cubicBezTo>
                    <a:pt x="146699" y="1443137"/>
                    <a:pt x="148336" y="1440671"/>
                    <a:pt x="149311" y="1437515"/>
                  </a:cubicBezTo>
                  <a:lnTo>
                    <a:pt x="153961" y="1437515"/>
                  </a:lnTo>
                  <a:lnTo>
                    <a:pt x="158080" y="1482990"/>
                  </a:lnTo>
                  <a:lnTo>
                    <a:pt x="153961" y="1482990"/>
                  </a:lnTo>
                  <a:cubicBezTo>
                    <a:pt x="148470" y="1469377"/>
                    <a:pt x="140632" y="1459579"/>
                    <a:pt x="130447" y="1453593"/>
                  </a:cubicBezTo>
                  <a:cubicBezTo>
                    <a:pt x="120263" y="1447610"/>
                    <a:pt x="108042" y="1444618"/>
                    <a:pt x="93784" y="1444618"/>
                  </a:cubicBezTo>
                  <a:cubicBezTo>
                    <a:pt x="81829" y="1444618"/>
                    <a:pt x="71025" y="1446870"/>
                    <a:pt x="61371" y="1451374"/>
                  </a:cubicBezTo>
                  <a:cubicBezTo>
                    <a:pt x="51719" y="1455879"/>
                    <a:pt x="44125" y="1463064"/>
                    <a:pt x="38589" y="1472927"/>
                  </a:cubicBezTo>
                  <a:cubicBezTo>
                    <a:pt x="33054" y="1482793"/>
                    <a:pt x="30287" y="1495057"/>
                    <a:pt x="30287" y="1509722"/>
                  </a:cubicBezTo>
                  <a:cubicBezTo>
                    <a:pt x="30287" y="1521823"/>
                    <a:pt x="32900" y="1532312"/>
                    <a:pt x="38125" y="1541190"/>
                  </a:cubicBezTo>
                  <a:cubicBezTo>
                    <a:pt x="43350" y="1550067"/>
                    <a:pt x="51209" y="1556874"/>
                    <a:pt x="61703" y="1561609"/>
                  </a:cubicBezTo>
                  <a:cubicBezTo>
                    <a:pt x="72198" y="1566345"/>
                    <a:pt x="84175" y="1568712"/>
                    <a:pt x="97637" y="1568712"/>
                  </a:cubicBezTo>
                  <a:cubicBezTo>
                    <a:pt x="109327" y="1568712"/>
                    <a:pt x="119644" y="1566854"/>
                    <a:pt x="128589" y="1563138"/>
                  </a:cubicBezTo>
                  <a:cubicBezTo>
                    <a:pt x="137533" y="1559422"/>
                    <a:pt x="147363" y="1552041"/>
                    <a:pt x="158080" y="1540992"/>
                  </a:cubicBezTo>
                  <a:lnTo>
                    <a:pt x="162196" y="1542965"/>
                  </a:lnTo>
                  <a:cubicBezTo>
                    <a:pt x="153163" y="1554869"/>
                    <a:pt x="142626" y="1563582"/>
                    <a:pt x="130581" y="1569106"/>
                  </a:cubicBezTo>
                  <a:cubicBezTo>
                    <a:pt x="118537" y="1574630"/>
                    <a:pt x="104234" y="1577392"/>
                    <a:pt x="87674" y="1577392"/>
                  </a:cubicBezTo>
                  <a:cubicBezTo>
                    <a:pt x="57830" y="1577392"/>
                    <a:pt x="34716" y="1569172"/>
                    <a:pt x="18332" y="1552731"/>
                  </a:cubicBezTo>
                  <a:cubicBezTo>
                    <a:pt x="6110" y="1540499"/>
                    <a:pt x="0" y="1526098"/>
                    <a:pt x="0" y="1509525"/>
                  </a:cubicBezTo>
                  <a:cubicBezTo>
                    <a:pt x="0" y="1496175"/>
                    <a:pt x="4029" y="1483910"/>
                    <a:pt x="12087" y="1472731"/>
                  </a:cubicBezTo>
                  <a:cubicBezTo>
                    <a:pt x="20147" y="1461551"/>
                    <a:pt x="31238" y="1452887"/>
                    <a:pt x="45364" y="1446739"/>
                  </a:cubicBezTo>
                  <a:cubicBezTo>
                    <a:pt x="59490" y="1440589"/>
                    <a:pt x="74921" y="1437515"/>
                    <a:pt x="91658" y="1437515"/>
                  </a:cubicBezTo>
                  <a:close/>
                  <a:moveTo>
                    <a:pt x="511463" y="740317"/>
                  </a:moveTo>
                  <a:cubicBezTo>
                    <a:pt x="495345" y="740317"/>
                    <a:pt x="482371" y="744592"/>
                    <a:pt x="472542" y="753141"/>
                  </a:cubicBezTo>
                  <a:cubicBezTo>
                    <a:pt x="460142" y="763861"/>
                    <a:pt x="453944" y="780268"/>
                    <a:pt x="453944" y="802365"/>
                  </a:cubicBezTo>
                  <a:cubicBezTo>
                    <a:pt x="453944" y="824000"/>
                    <a:pt x="460231" y="840671"/>
                    <a:pt x="472808" y="852377"/>
                  </a:cubicBezTo>
                  <a:cubicBezTo>
                    <a:pt x="482549" y="861386"/>
                    <a:pt x="495434" y="865892"/>
                    <a:pt x="511463" y="865892"/>
                  </a:cubicBezTo>
                  <a:cubicBezTo>
                    <a:pt x="528113" y="865892"/>
                    <a:pt x="541528" y="861386"/>
                    <a:pt x="551715" y="852377"/>
                  </a:cubicBezTo>
                  <a:cubicBezTo>
                    <a:pt x="563670" y="841723"/>
                    <a:pt x="569646" y="826005"/>
                    <a:pt x="569646" y="805225"/>
                  </a:cubicBezTo>
                  <a:cubicBezTo>
                    <a:pt x="569646" y="789245"/>
                    <a:pt x="566371" y="775797"/>
                    <a:pt x="559817" y="764880"/>
                  </a:cubicBezTo>
                  <a:cubicBezTo>
                    <a:pt x="554769" y="756463"/>
                    <a:pt x="548060" y="750264"/>
                    <a:pt x="539692" y="746286"/>
                  </a:cubicBezTo>
                  <a:cubicBezTo>
                    <a:pt x="531323" y="742306"/>
                    <a:pt x="521913" y="740317"/>
                    <a:pt x="511463" y="740317"/>
                  </a:cubicBezTo>
                  <a:close/>
                  <a:moveTo>
                    <a:pt x="335716" y="735779"/>
                  </a:moveTo>
                  <a:lnTo>
                    <a:pt x="412896" y="735779"/>
                  </a:lnTo>
                  <a:lnTo>
                    <a:pt x="412896" y="739430"/>
                  </a:lnTo>
                  <a:lnTo>
                    <a:pt x="406388" y="739430"/>
                  </a:lnTo>
                  <a:cubicBezTo>
                    <a:pt x="399037" y="739430"/>
                    <a:pt x="393679" y="741040"/>
                    <a:pt x="390313" y="744263"/>
                  </a:cubicBezTo>
                  <a:cubicBezTo>
                    <a:pt x="388099" y="746368"/>
                    <a:pt x="386992" y="751431"/>
                    <a:pt x="386992" y="759455"/>
                  </a:cubicBezTo>
                  <a:lnTo>
                    <a:pt x="386992" y="845866"/>
                  </a:lnTo>
                  <a:cubicBezTo>
                    <a:pt x="386992" y="852640"/>
                    <a:pt x="387569" y="857112"/>
                    <a:pt x="388718" y="859282"/>
                  </a:cubicBezTo>
                  <a:cubicBezTo>
                    <a:pt x="389606" y="860926"/>
                    <a:pt x="391464" y="862340"/>
                    <a:pt x="394299" y="863524"/>
                  </a:cubicBezTo>
                  <a:cubicBezTo>
                    <a:pt x="398106" y="865102"/>
                    <a:pt x="402136" y="865892"/>
                    <a:pt x="406388" y="865892"/>
                  </a:cubicBezTo>
                  <a:lnTo>
                    <a:pt x="412896" y="865892"/>
                  </a:lnTo>
                  <a:lnTo>
                    <a:pt x="412896" y="869541"/>
                  </a:lnTo>
                  <a:lnTo>
                    <a:pt x="335716" y="869541"/>
                  </a:lnTo>
                  <a:lnTo>
                    <a:pt x="335716" y="865892"/>
                  </a:lnTo>
                  <a:lnTo>
                    <a:pt x="342092" y="865892"/>
                  </a:lnTo>
                  <a:cubicBezTo>
                    <a:pt x="349531" y="865892"/>
                    <a:pt x="354933" y="864280"/>
                    <a:pt x="358300" y="861057"/>
                  </a:cubicBezTo>
                  <a:cubicBezTo>
                    <a:pt x="360424" y="858954"/>
                    <a:pt x="361488" y="853890"/>
                    <a:pt x="361488" y="845866"/>
                  </a:cubicBezTo>
                  <a:lnTo>
                    <a:pt x="361488" y="759455"/>
                  </a:lnTo>
                  <a:cubicBezTo>
                    <a:pt x="361488" y="752681"/>
                    <a:pt x="360911" y="748209"/>
                    <a:pt x="359760" y="746038"/>
                  </a:cubicBezTo>
                  <a:cubicBezTo>
                    <a:pt x="358874" y="744394"/>
                    <a:pt x="357059" y="742981"/>
                    <a:pt x="354313" y="741797"/>
                  </a:cubicBezTo>
                  <a:cubicBezTo>
                    <a:pt x="350416" y="740219"/>
                    <a:pt x="346343" y="739430"/>
                    <a:pt x="342092" y="739430"/>
                  </a:cubicBezTo>
                  <a:lnTo>
                    <a:pt x="335716" y="739430"/>
                  </a:lnTo>
                  <a:close/>
                  <a:moveTo>
                    <a:pt x="513057" y="732722"/>
                  </a:moveTo>
                  <a:cubicBezTo>
                    <a:pt x="536614" y="732722"/>
                    <a:pt x="557006" y="739348"/>
                    <a:pt x="574231" y="752598"/>
                  </a:cubicBezTo>
                  <a:cubicBezTo>
                    <a:pt x="591455" y="765849"/>
                    <a:pt x="600067" y="782569"/>
                    <a:pt x="600067" y="802760"/>
                  </a:cubicBezTo>
                  <a:cubicBezTo>
                    <a:pt x="600067" y="819134"/>
                    <a:pt x="593935" y="833503"/>
                    <a:pt x="581669" y="845866"/>
                  </a:cubicBezTo>
                  <a:cubicBezTo>
                    <a:pt x="569404" y="858230"/>
                    <a:pt x="553441" y="866614"/>
                    <a:pt x="533781" y="871021"/>
                  </a:cubicBezTo>
                  <a:cubicBezTo>
                    <a:pt x="542814" y="882594"/>
                    <a:pt x="552577" y="891112"/>
                    <a:pt x="563072" y="896569"/>
                  </a:cubicBezTo>
                  <a:cubicBezTo>
                    <a:pt x="573566" y="902028"/>
                    <a:pt x="585498" y="905151"/>
                    <a:pt x="598873" y="905941"/>
                  </a:cubicBezTo>
                  <a:lnTo>
                    <a:pt x="598873" y="909097"/>
                  </a:lnTo>
                  <a:cubicBezTo>
                    <a:pt x="586650" y="908769"/>
                    <a:pt x="573588" y="906943"/>
                    <a:pt x="559683" y="903623"/>
                  </a:cubicBezTo>
                  <a:cubicBezTo>
                    <a:pt x="545781" y="900302"/>
                    <a:pt x="532606" y="895698"/>
                    <a:pt x="520164" y="889812"/>
                  </a:cubicBezTo>
                  <a:cubicBezTo>
                    <a:pt x="507721" y="883927"/>
                    <a:pt x="496984" y="877663"/>
                    <a:pt x="487951" y="871021"/>
                  </a:cubicBezTo>
                  <a:cubicBezTo>
                    <a:pt x="475198" y="867207"/>
                    <a:pt x="465103" y="863162"/>
                    <a:pt x="457662" y="858887"/>
                  </a:cubicBezTo>
                  <a:cubicBezTo>
                    <a:pt x="446859" y="852508"/>
                    <a:pt x="438469" y="844666"/>
                    <a:pt x="432490" y="835360"/>
                  </a:cubicBezTo>
                  <a:cubicBezTo>
                    <a:pt x="426512" y="826056"/>
                    <a:pt x="423523" y="815056"/>
                    <a:pt x="423523" y="802365"/>
                  </a:cubicBezTo>
                  <a:cubicBezTo>
                    <a:pt x="423523" y="782373"/>
                    <a:pt x="432246" y="765767"/>
                    <a:pt x="449694" y="752549"/>
                  </a:cubicBezTo>
                  <a:cubicBezTo>
                    <a:pt x="467140" y="739330"/>
                    <a:pt x="488260" y="732722"/>
                    <a:pt x="513057" y="732722"/>
                  </a:cubicBezTo>
                  <a:close/>
                  <a:moveTo>
                    <a:pt x="3794734" y="683698"/>
                  </a:moveTo>
                  <a:cubicBezTo>
                    <a:pt x="3806780" y="683698"/>
                    <a:pt x="3817851" y="687598"/>
                    <a:pt x="3827946" y="695400"/>
                  </a:cubicBezTo>
                  <a:cubicBezTo>
                    <a:pt x="3834600" y="700562"/>
                    <a:pt x="3837927" y="706355"/>
                    <a:pt x="3837927" y="712780"/>
                  </a:cubicBezTo>
                  <a:cubicBezTo>
                    <a:pt x="3837927" y="716222"/>
                    <a:pt x="3836436" y="719462"/>
                    <a:pt x="3833453" y="722503"/>
                  </a:cubicBezTo>
                  <a:cubicBezTo>
                    <a:pt x="3830470" y="725543"/>
                    <a:pt x="3827258" y="727063"/>
                    <a:pt x="3823816" y="727063"/>
                  </a:cubicBezTo>
                  <a:cubicBezTo>
                    <a:pt x="3817965" y="727063"/>
                    <a:pt x="3811598" y="722015"/>
                    <a:pt x="3804715" y="711919"/>
                  </a:cubicBezTo>
                  <a:cubicBezTo>
                    <a:pt x="3797602" y="701365"/>
                    <a:pt x="3789744" y="696088"/>
                    <a:pt x="3781140" y="696088"/>
                  </a:cubicBezTo>
                  <a:cubicBezTo>
                    <a:pt x="3770012" y="696088"/>
                    <a:pt x="3762899" y="701824"/>
                    <a:pt x="3759801" y="713296"/>
                  </a:cubicBezTo>
                  <a:cubicBezTo>
                    <a:pt x="3758195" y="719262"/>
                    <a:pt x="3757392" y="734520"/>
                    <a:pt x="3757392" y="759070"/>
                  </a:cubicBezTo>
                  <a:lnTo>
                    <a:pt x="3757392" y="927711"/>
                  </a:lnTo>
                  <a:cubicBezTo>
                    <a:pt x="3757392" y="958686"/>
                    <a:pt x="3747182" y="980770"/>
                    <a:pt x="3726762" y="993963"/>
                  </a:cubicBezTo>
                  <a:cubicBezTo>
                    <a:pt x="3716322" y="1000731"/>
                    <a:pt x="3704620" y="1004116"/>
                    <a:pt x="3691657" y="1004116"/>
                  </a:cubicBezTo>
                  <a:cubicBezTo>
                    <a:pt x="3679611" y="1004116"/>
                    <a:pt x="3668540" y="1000215"/>
                    <a:pt x="3658445" y="992414"/>
                  </a:cubicBezTo>
                  <a:cubicBezTo>
                    <a:pt x="3651791" y="987252"/>
                    <a:pt x="3648464" y="981458"/>
                    <a:pt x="3648464" y="975034"/>
                  </a:cubicBezTo>
                  <a:cubicBezTo>
                    <a:pt x="3648464" y="971477"/>
                    <a:pt x="3649927" y="968208"/>
                    <a:pt x="3652852" y="965225"/>
                  </a:cubicBezTo>
                  <a:cubicBezTo>
                    <a:pt x="3655778" y="962242"/>
                    <a:pt x="3659018" y="960751"/>
                    <a:pt x="3662575" y="960751"/>
                  </a:cubicBezTo>
                  <a:cubicBezTo>
                    <a:pt x="3668540" y="960751"/>
                    <a:pt x="3674907" y="965741"/>
                    <a:pt x="3681676" y="975722"/>
                  </a:cubicBezTo>
                  <a:cubicBezTo>
                    <a:pt x="3688903" y="986391"/>
                    <a:pt x="3696762" y="991726"/>
                    <a:pt x="3705251" y="991726"/>
                  </a:cubicBezTo>
                  <a:cubicBezTo>
                    <a:pt x="3716379" y="991726"/>
                    <a:pt x="3723492" y="985932"/>
                    <a:pt x="3726590" y="974345"/>
                  </a:cubicBezTo>
                  <a:cubicBezTo>
                    <a:pt x="3728196" y="968380"/>
                    <a:pt x="3728999" y="953179"/>
                    <a:pt x="3728999" y="928743"/>
                  </a:cubicBezTo>
                  <a:lnTo>
                    <a:pt x="3728999" y="760447"/>
                  </a:lnTo>
                  <a:cubicBezTo>
                    <a:pt x="3728999" y="729242"/>
                    <a:pt x="3739266" y="706986"/>
                    <a:pt x="3759801" y="693679"/>
                  </a:cubicBezTo>
                  <a:cubicBezTo>
                    <a:pt x="3770126" y="687025"/>
                    <a:pt x="3781771" y="683698"/>
                    <a:pt x="3794734" y="683698"/>
                  </a:cubicBezTo>
                  <a:close/>
                  <a:moveTo>
                    <a:pt x="2268159" y="671349"/>
                  </a:moveTo>
                  <a:lnTo>
                    <a:pt x="2488081" y="671349"/>
                  </a:lnTo>
                  <a:lnTo>
                    <a:pt x="2492727" y="729341"/>
                  </a:lnTo>
                  <a:lnTo>
                    <a:pt x="2485844" y="729341"/>
                  </a:lnTo>
                  <a:cubicBezTo>
                    <a:pt x="2484008" y="713509"/>
                    <a:pt x="2479563" y="702209"/>
                    <a:pt x="2472507" y="695441"/>
                  </a:cubicBezTo>
                  <a:cubicBezTo>
                    <a:pt x="2465452" y="688672"/>
                    <a:pt x="2455615" y="685288"/>
                    <a:pt x="2442995" y="685288"/>
                  </a:cubicBezTo>
                  <a:lnTo>
                    <a:pt x="2315654" y="685288"/>
                  </a:lnTo>
                  <a:lnTo>
                    <a:pt x="2412364" y="815554"/>
                  </a:lnTo>
                  <a:lnTo>
                    <a:pt x="2304125" y="961308"/>
                  </a:lnTo>
                  <a:lnTo>
                    <a:pt x="2444888" y="961308"/>
                  </a:lnTo>
                  <a:cubicBezTo>
                    <a:pt x="2452919" y="961308"/>
                    <a:pt x="2461695" y="959759"/>
                    <a:pt x="2471217" y="956662"/>
                  </a:cubicBezTo>
                  <a:cubicBezTo>
                    <a:pt x="2477756" y="954597"/>
                    <a:pt x="2483176" y="950782"/>
                    <a:pt x="2487478" y="945218"/>
                  </a:cubicBezTo>
                  <a:cubicBezTo>
                    <a:pt x="2491781" y="939654"/>
                    <a:pt x="2495366" y="930907"/>
                    <a:pt x="2498234" y="918976"/>
                  </a:cubicBezTo>
                  <a:lnTo>
                    <a:pt x="2505117" y="920352"/>
                  </a:lnTo>
                  <a:lnTo>
                    <a:pt x="2494104" y="991767"/>
                  </a:lnTo>
                  <a:lnTo>
                    <a:pt x="2268159" y="991767"/>
                  </a:lnTo>
                  <a:lnTo>
                    <a:pt x="2268159" y="985400"/>
                  </a:lnTo>
                  <a:lnTo>
                    <a:pt x="2383283" y="830353"/>
                  </a:lnTo>
                  <a:lnTo>
                    <a:pt x="2268159" y="677716"/>
                  </a:lnTo>
                  <a:close/>
                  <a:moveTo>
                    <a:pt x="441430" y="86412"/>
                  </a:moveTo>
                  <a:cubicBezTo>
                    <a:pt x="428058" y="90357"/>
                    <a:pt x="419423" y="93153"/>
                    <a:pt x="415526" y="94797"/>
                  </a:cubicBezTo>
                  <a:cubicBezTo>
                    <a:pt x="408530" y="97691"/>
                    <a:pt x="403526" y="100716"/>
                    <a:pt x="400515" y="103872"/>
                  </a:cubicBezTo>
                  <a:cubicBezTo>
                    <a:pt x="397503" y="107028"/>
                    <a:pt x="395998" y="110482"/>
                    <a:pt x="395998" y="114230"/>
                  </a:cubicBezTo>
                  <a:cubicBezTo>
                    <a:pt x="395998" y="118964"/>
                    <a:pt x="397903" y="122895"/>
                    <a:pt x="401711" y="126018"/>
                  </a:cubicBezTo>
                  <a:cubicBezTo>
                    <a:pt x="405518" y="129141"/>
                    <a:pt x="409903" y="130704"/>
                    <a:pt x="414862" y="130704"/>
                  </a:cubicBezTo>
                  <a:cubicBezTo>
                    <a:pt x="421592" y="130704"/>
                    <a:pt x="430448" y="127415"/>
                    <a:pt x="441430" y="120839"/>
                  </a:cubicBezTo>
                  <a:close/>
                  <a:moveTo>
                    <a:pt x="222509" y="74870"/>
                  </a:moveTo>
                  <a:cubicBezTo>
                    <a:pt x="217018" y="74870"/>
                    <a:pt x="212325" y="74937"/>
                    <a:pt x="208428" y="75068"/>
                  </a:cubicBezTo>
                  <a:cubicBezTo>
                    <a:pt x="204531" y="75199"/>
                    <a:pt x="201387" y="75430"/>
                    <a:pt x="198997" y="75759"/>
                  </a:cubicBezTo>
                  <a:lnTo>
                    <a:pt x="198997" y="130604"/>
                  </a:lnTo>
                  <a:cubicBezTo>
                    <a:pt x="209270" y="132381"/>
                    <a:pt x="219410" y="133267"/>
                    <a:pt x="229418" y="133267"/>
                  </a:cubicBezTo>
                  <a:cubicBezTo>
                    <a:pt x="245446" y="133267"/>
                    <a:pt x="257667" y="130588"/>
                    <a:pt x="266081" y="125229"/>
                  </a:cubicBezTo>
                  <a:cubicBezTo>
                    <a:pt x="274494" y="119870"/>
                    <a:pt x="278700" y="113243"/>
                    <a:pt x="278700" y="105351"/>
                  </a:cubicBezTo>
                  <a:cubicBezTo>
                    <a:pt x="278700" y="100156"/>
                    <a:pt x="276797" y="95159"/>
                    <a:pt x="272989" y="90357"/>
                  </a:cubicBezTo>
                  <a:cubicBezTo>
                    <a:pt x="269180" y="85557"/>
                    <a:pt x="262982" y="81775"/>
                    <a:pt x="254392" y="79014"/>
                  </a:cubicBezTo>
                  <a:cubicBezTo>
                    <a:pt x="245800" y="76252"/>
                    <a:pt x="235173" y="74870"/>
                    <a:pt x="222509" y="74870"/>
                  </a:cubicBezTo>
                  <a:close/>
                  <a:moveTo>
                    <a:pt x="533222" y="47250"/>
                  </a:moveTo>
                  <a:cubicBezTo>
                    <a:pt x="538005" y="47250"/>
                    <a:pt x="543805" y="48007"/>
                    <a:pt x="550624" y="49519"/>
                  </a:cubicBezTo>
                  <a:cubicBezTo>
                    <a:pt x="555140" y="50506"/>
                    <a:pt x="558152" y="50999"/>
                    <a:pt x="559657" y="50999"/>
                  </a:cubicBezTo>
                  <a:cubicBezTo>
                    <a:pt x="561074" y="50999"/>
                    <a:pt x="562181" y="50769"/>
                    <a:pt x="562977" y="50308"/>
                  </a:cubicBezTo>
                  <a:cubicBezTo>
                    <a:pt x="563775" y="49848"/>
                    <a:pt x="564705" y="48829"/>
                    <a:pt x="565767" y="47250"/>
                  </a:cubicBezTo>
                  <a:lnTo>
                    <a:pt x="570151" y="47250"/>
                  </a:lnTo>
                  <a:lnTo>
                    <a:pt x="570151" y="78028"/>
                  </a:lnTo>
                  <a:lnTo>
                    <a:pt x="565767" y="78028"/>
                  </a:lnTo>
                  <a:cubicBezTo>
                    <a:pt x="562402" y="68360"/>
                    <a:pt x="558084" y="61784"/>
                    <a:pt x="552816" y="58299"/>
                  </a:cubicBezTo>
                  <a:cubicBezTo>
                    <a:pt x="547546" y="54813"/>
                    <a:pt x="540838" y="53071"/>
                    <a:pt x="532690" y="53071"/>
                  </a:cubicBezTo>
                  <a:cubicBezTo>
                    <a:pt x="526490" y="53071"/>
                    <a:pt x="521487" y="54288"/>
                    <a:pt x="517679" y="56720"/>
                  </a:cubicBezTo>
                  <a:cubicBezTo>
                    <a:pt x="513871" y="59154"/>
                    <a:pt x="511966" y="61850"/>
                    <a:pt x="511966" y="64809"/>
                  </a:cubicBezTo>
                  <a:cubicBezTo>
                    <a:pt x="511966" y="68492"/>
                    <a:pt x="513384" y="71648"/>
                    <a:pt x="516219" y="74279"/>
                  </a:cubicBezTo>
                  <a:cubicBezTo>
                    <a:pt x="518964" y="76975"/>
                    <a:pt x="524543" y="79836"/>
                    <a:pt x="532956" y="82861"/>
                  </a:cubicBezTo>
                  <a:lnTo>
                    <a:pt x="552350" y="89864"/>
                  </a:lnTo>
                  <a:cubicBezTo>
                    <a:pt x="570328" y="96376"/>
                    <a:pt x="579316" y="104958"/>
                    <a:pt x="579316" y="115610"/>
                  </a:cubicBezTo>
                  <a:cubicBezTo>
                    <a:pt x="579316" y="123832"/>
                    <a:pt x="575132" y="130457"/>
                    <a:pt x="566763" y="135488"/>
                  </a:cubicBezTo>
                  <a:cubicBezTo>
                    <a:pt x="558395" y="140519"/>
                    <a:pt x="549030" y="143033"/>
                    <a:pt x="538669" y="143033"/>
                  </a:cubicBezTo>
                  <a:cubicBezTo>
                    <a:pt x="531228" y="143033"/>
                    <a:pt x="522727" y="142047"/>
                    <a:pt x="513163" y="140075"/>
                  </a:cubicBezTo>
                  <a:cubicBezTo>
                    <a:pt x="510240" y="139417"/>
                    <a:pt x="507850" y="139088"/>
                    <a:pt x="505990" y="139088"/>
                  </a:cubicBezTo>
                  <a:cubicBezTo>
                    <a:pt x="503953" y="139088"/>
                    <a:pt x="502359" y="139943"/>
                    <a:pt x="501207" y="141653"/>
                  </a:cubicBezTo>
                  <a:lnTo>
                    <a:pt x="496823" y="141653"/>
                  </a:lnTo>
                  <a:lnTo>
                    <a:pt x="496823" y="109396"/>
                  </a:lnTo>
                  <a:lnTo>
                    <a:pt x="501207" y="109396"/>
                  </a:lnTo>
                  <a:cubicBezTo>
                    <a:pt x="503687" y="118604"/>
                    <a:pt x="508425" y="125541"/>
                    <a:pt x="515421" y="130211"/>
                  </a:cubicBezTo>
                  <a:cubicBezTo>
                    <a:pt x="522417" y="134879"/>
                    <a:pt x="530255" y="137214"/>
                    <a:pt x="538933" y="137214"/>
                  </a:cubicBezTo>
                  <a:cubicBezTo>
                    <a:pt x="545043" y="137214"/>
                    <a:pt x="550026" y="135882"/>
                    <a:pt x="553878" y="133218"/>
                  </a:cubicBezTo>
                  <a:cubicBezTo>
                    <a:pt x="557730" y="130555"/>
                    <a:pt x="559657" y="127350"/>
                    <a:pt x="559657" y="123601"/>
                  </a:cubicBezTo>
                  <a:cubicBezTo>
                    <a:pt x="559657" y="119064"/>
                    <a:pt x="557509" y="115250"/>
                    <a:pt x="553214" y="112158"/>
                  </a:cubicBezTo>
                  <a:cubicBezTo>
                    <a:pt x="548919" y="109067"/>
                    <a:pt x="540350" y="105154"/>
                    <a:pt x="527510" y="100420"/>
                  </a:cubicBezTo>
                  <a:cubicBezTo>
                    <a:pt x="514667" y="95685"/>
                    <a:pt x="506256" y="91410"/>
                    <a:pt x="502270" y="87596"/>
                  </a:cubicBezTo>
                  <a:cubicBezTo>
                    <a:pt x="498285" y="83847"/>
                    <a:pt x="496293" y="79112"/>
                    <a:pt x="496293" y="73391"/>
                  </a:cubicBezTo>
                  <a:cubicBezTo>
                    <a:pt x="496293" y="65960"/>
                    <a:pt x="499724" y="59745"/>
                    <a:pt x="506588" y="54748"/>
                  </a:cubicBezTo>
                  <a:cubicBezTo>
                    <a:pt x="513450" y="49750"/>
                    <a:pt x="522329" y="47250"/>
                    <a:pt x="533222" y="47250"/>
                  </a:cubicBezTo>
                  <a:close/>
                  <a:moveTo>
                    <a:pt x="422832" y="47250"/>
                  </a:moveTo>
                  <a:cubicBezTo>
                    <a:pt x="433636" y="47250"/>
                    <a:pt x="442492" y="48598"/>
                    <a:pt x="449399" y="51294"/>
                  </a:cubicBezTo>
                  <a:cubicBezTo>
                    <a:pt x="454624" y="53333"/>
                    <a:pt x="458476" y="56523"/>
                    <a:pt x="460956" y="60864"/>
                  </a:cubicBezTo>
                  <a:cubicBezTo>
                    <a:pt x="462550" y="63691"/>
                    <a:pt x="463348" y="69478"/>
                    <a:pt x="463348" y="78224"/>
                  </a:cubicBezTo>
                  <a:lnTo>
                    <a:pt x="463348" y="108903"/>
                  </a:lnTo>
                  <a:cubicBezTo>
                    <a:pt x="463348" y="117518"/>
                    <a:pt x="463569" y="122795"/>
                    <a:pt x="464012" y="124736"/>
                  </a:cubicBezTo>
                  <a:cubicBezTo>
                    <a:pt x="464455" y="126675"/>
                    <a:pt x="465185" y="127974"/>
                    <a:pt x="466204" y="128632"/>
                  </a:cubicBezTo>
                  <a:cubicBezTo>
                    <a:pt x="467222" y="129289"/>
                    <a:pt x="468396" y="129618"/>
                    <a:pt x="469725" y="129618"/>
                  </a:cubicBezTo>
                  <a:cubicBezTo>
                    <a:pt x="471140" y="129618"/>
                    <a:pt x="472381" y="129389"/>
                    <a:pt x="473443" y="128927"/>
                  </a:cubicBezTo>
                  <a:cubicBezTo>
                    <a:pt x="475303" y="128072"/>
                    <a:pt x="478890" y="125673"/>
                    <a:pt x="484204" y="121727"/>
                  </a:cubicBezTo>
                  <a:lnTo>
                    <a:pt x="484204" y="127251"/>
                  </a:lnTo>
                  <a:cubicBezTo>
                    <a:pt x="474286" y="137116"/>
                    <a:pt x="464808" y="142047"/>
                    <a:pt x="455776" y="142047"/>
                  </a:cubicBezTo>
                  <a:cubicBezTo>
                    <a:pt x="451436" y="142047"/>
                    <a:pt x="447983" y="140930"/>
                    <a:pt x="445415" y="138693"/>
                  </a:cubicBezTo>
                  <a:cubicBezTo>
                    <a:pt x="442846" y="136458"/>
                    <a:pt x="441518" y="132643"/>
                    <a:pt x="441430" y="127251"/>
                  </a:cubicBezTo>
                  <a:cubicBezTo>
                    <a:pt x="428943" y="134419"/>
                    <a:pt x="421104" y="138562"/>
                    <a:pt x="417916" y="139679"/>
                  </a:cubicBezTo>
                  <a:cubicBezTo>
                    <a:pt x="413134" y="141325"/>
                    <a:pt x="408043" y="142146"/>
                    <a:pt x="402641" y="142146"/>
                  </a:cubicBezTo>
                  <a:cubicBezTo>
                    <a:pt x="394227" y="142146"/>
                    <a:pt x="387297" y="140008"/>
                    <a:pt x="381851" y="135734"/>
                  </a:cubicBezTo>
                  <a:cubicBezTo>
                    <a:pt x="376404" y="131459"/>
                    <a:pt x="373680" y="125837"/>
                    <a:pt x="373680" y="118866"/>
                  </a:cubicBezTo>
                  <a:cubicBezTo>
                    <a:pt x="373680" y="114460"/>
                    <a:pt x="375010" y="110646"/>
                    <a:pt x="377667" y="107423"/>
                  </a:cubicBezTo>
                  <a:cubicBezTo>
                    <a:pt x="381298" y="102952"/>
                    <a:pt x="387606" y="98743"/>
                    <a:pt x="396596" y="94797"/>
                  </a:cubicBezTo>
                  <a:cubicBezTo>
                    <a:pt x="405584" y="90851"/>
                    <a:pt x="420530" y="86051"/>
                    <a:pt x="441430" y="80396"/>
                  </a:cubicBezTo>
                  <a:lnTo>
                    <a:pt x="441430" y="76844"/>
                  </a:lnTo>
                  <a:cubicBezTo>
                    <a:pt x="441430" y="67834"/>
                    <a:pt x="439504" y="61653"/>
                    <a:pt x="435652" y="58299"/>
                  </a:cubicBezTo>
                  <a:cubicBezTo>
                    <a:pt x="431799" y="54945"/>
                    <a:pt x="426197" y="53268"/>
                    <a:pt x="418846" y="53268"/>
                  </a:cubicBezTo>
                  <a:cubicBezTo>
                    <a:pt x="413268" y="53268"/>
                    <a:pt x="408839" y="54386"/>
                    <a:pt x="405563" y="56622"/>
                  </a:cubicBezTo>
                  <a:cubicBezTo>
                    <a:pt x="402198" y="58857"/>
                    <a:pt x="400515" y="61422"/>
                    <a:pt x="400515" y="64316"/>
                  </a:cubicBezTo>
                  <a:lnTo>
                    <a:pt x="400781" y="70037"/>
                  </a:lnTo>
                  <a:cubicBezTo>
                    <a:pt x="400781" y="73062"/>
                    <a:pt x="399740" y="75397"/>
                    <a:pt x="397658" y="77040"/>
                  </a:cubicBezTo>
                  <a:cubicBezTo>
                    <a:pt x="395577" y="78685"/>
                    <a:pt x="392855" y="79507"/>
                    <a:pt x="389490" y="79507"/>
                  </a:cubicBezTo>
                  <a:cubicBezTo>
                    <a:pt x="386212" y="79507"/>
                    <a:pt x="383533" y="78652"/>
                    <a:pt x="381453" y="76942"/>
                  </a:cubicBezTo>
                  <a:cubicBezTo>
                    <a:pt x="379371" y="75232"/>
                    <a:pt x="378331" y="72898"/>
                    <a:pt x="378331" y="69939"/>
                  </a:cubicBezTo>
                  <a:cubicBezTo>
                    <a:pt x="378331" y="64283"/>
                    <a:pt x="382228" y="59088"/>
                    <a:pt x="390020" y="54353"/>
                  </a:cubicBezTo>
                  <a:cubicBezTo>
                    <a:pt x="397814" y="49617"/>
                    <a:pt x="408751" y="47250"/>
                    <a:pt x="422832" y="47250"/>
                  </a:cubicBezTo>
                  <a:close/>
                  <a:moveTo>
                    <a:pt x="357607" y="47250"/>
                  </a:moveTo>
                  <a:lnTo>
                    <a:pt x="363451" y="47250"/>
                  </a:lnTo>
                  <a:lnTo>
                    <a:pt x="363451" y="119852"/>
                  </a:lnTo>
                  <a:cubicBezTo>
                    <a:pt x="363451" y="125509"/>
                    <a:pt x="364007" y="129273"/>
                    <a:pt x="365113" y="131148"/>
                  </a:cubicBezTo>
                  <a:cubicBezTo>
                    <a:pt x="366220" y="133021"/>
                    <a:pt x="367859" y="134419"/>
                    <a:pt x="370028" y="135339"/>
                  </a:cubicBezTo>
                  <a:cubicBezTo>
                    <a:pt x="372197" y="136261"/>
                    <a:pt x="376160" y="136721"/>
                    <a:pt x="381917" y="136721"/>
                  </a:cubicBezTo>
                  <a:lnTo>
                    <a:pt x="381917" y="140272"/>
                  </a:lnTo>
                  <a:lnTo>
                    <a:pt x="322804" y="140272"/>
                  </a:lnTo>
                  <a:lnTo>
                    <a:pt x="322804" y="136721"/>
                  </a:lnTo>
                  <a:cubicBezTo>
                    <a:pt x="328738" y="136721"/>
                    <a:pt x="332722" y="136293"/>
                    <a:pt x="334759" y="135439"/>
                  </a:cubicBezTo>
                  <a:cubicBezTo>
                    <a:pt x="336796" y="134584"/>
                    <a:pt x="338411" y="133169"/>
                    <a:pt x="339607" y="131197"/>
                  </a:cubicBezTo>
                  <a:cubicBezTo>
                    <a:pt x="340803" y="129223"/>
                    <a:pt x="341401" y="125442"/>
                    <a:pt x="341401" y="119852"/>
                  </a:cubicBezTo>
                  <a:lnTo>
                    <a:pt x="341401" y="85031"/>
                  </a:lnTo>
                  <a:cubicBezTo>
                    <a:pt x="341401" y="75232"/>
                    <a:pt x="341003" y="68887"/>
                    <a:pt x="340205" y="65993"/>
                  </a:cubicBezTo>
                  <a:cubicBezTo>
                    <a:pt x="339586" y="63889"/>
                    <a:pt x="338611" y="62426"/>
                    <a:pt x="337283" y="61604"/>
                  </a:cubicBezTo>
                  <a:cubicBezTo>
                    <a:pt x="335955" y="60782"/>
                    <a:pt x="334139" y="60370"/>
                    <a:pt x="331837" y="60370"/>
                  </a:cubicBezTo>
                  <a:cubicBezTo>
                    <a:pt x="329357" y="60370"/>
                    <a:pt x="326345" y="60864"/>
                    <a:pt x="322804" y="61850"/>
                  </a:cubicBezTo>
                  <a:lnTo>
                    <a:pt x="320944" y="58299"/>
                  </a:lnTo>
                  <a:close/>
                  <a:moveTo>
                    <a:pt x="222907" y="13119"/>
                  </a:moveTo>
                  <a:cubicBezTo>
                    <a:pt x="214051" y="13119"/>
                    <a:pt x="206082" y="13843"/>
                    <a:pt x="198997" y="15289"/>
                  </a:cubicBezTo>
                  <a:lnTo>
                    <a:pt x="198997" y="66683"/>
                  </a:lnTo>
                  <a:cubicBezTo>
                    <a:pt x="202273" y="67143"/>
                    <a:pt x="206014" y="67489"/>
                    <a:pt x="210222" y="67719"/>
                  </a:cubicBezTo>
                  <a:cubicBezTo>
                    <a:pt x="214428" y="67949"/>
                    <a:pt x="219055" y="68065"/>
                    <a:pt x="224103" y="68065"/>
                  </a:cubicBezTo>
                  <a:cubicBezTo>
                    <a:pt x="237033" y="68065"/>
                    <a:pt x="246753" y="67028"/>
                    <a:pt x="253262" y="64957"/>
                  </a:cubicBezTo>
                  <a:cubicBezTo>
                    <a:pt x="259770" y="62886"/>
                    <a:pt x="264753" y="59712"/>
                    <a:pt x="268207" y="55438"/>
                  </a:cubicBezTo>
                  <a:cubicBezTo>
                    <a:pt x="271659" y="51163"/>
                    <a:pt x="273387" y="46494"/>
                    <a:pt x="273387" y="41431"/>
                  </a:cubicBezTo>
                  <a:cubicBezTo>
                    <a:pt x="273387" y="33604"/>
                    <a:pt x="269092" y="26930"/>
                    <a:pt x="260502" y="21406"/>
                  </a:cubicBezTo>
                  <a:cubicBezTo>
                    <a:pt x="251910" y="15882"/>
                    <a:pt x="239380" y="13119"/>
                    <a:pt x="222907" y="13119"/>
                  </a:cubicBezTo>
                  <a:close/>
                  <a:moveTo>
                    <a:pt x="147455" y="6510"/>
                  </a:moveTo>
                  <a:lnTo>
                    <a:pt x="225299" y="6510"/>
                  </a:lnTo>
                  <a:cubicBezTo>
                    <a:pt x="239823" y="6510"/>
                    <a:pt x="251468" y="7300"/>
                    <a:pt x="260236" y="8877"/>
                  </a:cubicBezTo>
                  <a:cubicBezTo>
                    <a:pt x="273519" y="11245"/>
                    <a:pt x="283659" y="15438"/>
                    <a:pt x="290657" y="21455"/>
                  </a:cubicBezTo>
                  <a:cubicBezTo>
                    <a:pt x="297653" y="27472"/>
                    <a:pt x="301150" y="34394"/>
                    <a:pt x="301150" y="42219"/>
                  </a:cubicBezTo>
                  <a:cubicBezTo>
                    <a:pt x="301150" y="48927"/>
                    <a:pt x="298404" y="54928"/>
                    <a:pt x="292915" y="60222"/>
                  </a:cubicBezTo>
                  <a:cubicBezTo>
                    <a:pt x="287424" y="65516"/>
                    <a:pt x="279321" y="69446"/>
                    <a:pt x="268605" y="72010"/>
                  </a:cubicBezTo>
                  <a:cubicBezTo>
                    <a:pt x="281092" y="73984"/>
                    <a:pt x="290436" y="77140"/>
                    <a:pt x="296634" y="81480"/>
                  </a:cubicBezTo>
                  <a:cubicBezTo>
                    <a:pt x="305224" y="87530"/>
                    <a:pt x="309519" y="94928"/>
                    <a:pt x="309519" y="103675"/>
                  </a:cubicBezTo>
                  <a:cubicBezTo>
                    <a:pt x="309519" y="110317"/>
                    <a:pt x="306686" y="116680"/>
                    <a:pt x="301018" y="122762"/>
                  </a:cubicBezTo>
                  <a:cubicBezTo>
                    <a:pt x="295350" y="128845"/>
                    <a:pt x="287579" y="133285"/>
                    <a:pt x="277704" y="136079"/>
                  </a:cubicBezTo>
                  <a:cubicBezTo>
                    <a:pt x="267830" y="138875"/>
                    <a:pt x="252753" y="140272"/>
                    <a:pt x="232472" y="140272"/>
                  </a:cubicBezTo>
                  <a:lnTo>
                    <a:pt x="147455" y="140272"/>
                  </a:lnTo>
                  <a:lnTo>
                    <a:pt x="147455" y="136623"/>
                  </a:lnTo>
                  <a:lnTo>
                    <a:pt x="154229" y="136623"/>
                  </a:lnTo>
                  <a:cubicBezTo>
                    <a:pt x="161757" y="136623"/>
                    <a:pt x="167159" y="134846"/>
                    <a:pt x="170436" y="131295"/>
                  </a:cubicBezTo>
                  <a:cubicBezTo>
                    <a:pt x="172473" y="128994"/>
                    <a:pt x="173491" y="124094"/>
                    <a:pt x="173491" y="116597"/>
                  </a:cubicBezTo>
                  <a:lnTo>
                    <a:pt x="173491" y="30185"/>
                  </a:lnTo>
                  <a:cubicBezTo>
                    <a:pt x="173491" y="21899"/>
                    <a:pt x="172207" y="16671"/>
                    <a:pt x="169639" y="14501"/>
                  </a:cubicBezTo>
                  <a:cubicBezTo>
                    <a:pt x="166186" y="11607"/>
                    <a:pt x="161048" y="10161"/>
                    <a:pt x="154229" y="10161"/>
                  </a:cubicBezTo>
                  <a:lnTo>
                    <a:pt x="147455" y="10161"/>
                  </a:lnTo>
                  <a:close/>
                  <a:moveTo>
                    <a:pt x="352426" y="0"/>
                  </a:moveTo>
                  <a:cubicBezTo>
                    <a:pt x="356147" y="0"/>
                    <a:pt x="359312" y="970"/>
                    <a:pt x="361925" y="2910"/>
                  </a:cubicBezTo>
                  <a:cubicBezTo>
                    <a:pt x="364537" y="4850"/>
                    <a:pt x="365844" y="7201"/>
                    <a:pt x="365844" y="9963"/>
                  </a:cubicBezTo>
                  <a:cubicBezTo>
                    <a:pt x="365844" y="12724"/>
                    <a:pt x="364537" y="15092"/>
                    <a:pt x="361925" y="17066"/>
                  </a:cubicBezTo>
                  <a:cubicBezTo>
                    <a:pt x="359312" y="19038"/>
                    <a:pt x="356147" y="20025"/>
                    <a:pt x="352426" y="20025"/>
                  </a:cubicBezTo>
                  <a:cubicBezTo>
                    <a:pt x="348708" y="20025"/>
                    <a:pt x="345520" y="19038"/>
                    <a:pt x="342862" y="17066"/>
                  </a:cubicBezTo>
                  <a:cubicBezTo>
                    <a:pt x="340205" y="15092"/>
                    <a:pt x="338877" y="12724"/>
                    <a:pt x="338877" y="9963"/>
                  </a:cubicBezTo>
                  <a:cubicBezTo>
                    <a:pt x="338877" y="7201"/>
                    <a:pt x="340184" y="4850"/>
                    <a:pt x="342796" y="2910"/>
                  </a:cubicBezTo>
                  <a:cubicBezTo>
                    <a:pt x="345409" y="970"/>
                    <a:pt x="348619" y="0"/>
                    <a:pt x="35242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 sz="2800" dirty="0"/>
            </a:p>
          </p:txBody>
        </p:sp>
      </p:grpSp>
      <p:cxnSp>
        <p:nvCxnSpPr>
          <p:cNvPr id="1033" name="Straight Arrow Connector 1032">
            <a:extLst>
              <a:ext uri="{FF2B5EF4-FFF2-40B4-BE49-F238E27FC236}">
                <a16:creationId xmlns:a16="http://schemas.microsoft.com/office/drawing/2014/main" id="{1B5C5A8E-E611-CABA-EC8E-758CCA1FF2F4}"/>
              </a:ext>
            </a:extLst>
          </p:cNvPr>
          <p:cNvCxnSpPr>
            <a:cxnSpLocks/>
          </p:cNvCxnSpPr>
          <p:nvPr/>
        </p:nvCxnSpPr>
        <p:spPr>
          <a:xfrm>
            <a:off x="1835088" y="3571083"/>
            <a:ext cx="1781781" cy="110373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Arrow Connector 1037">
            <a:extLst>
              <a:ext uri="{FF2B5EF4-FFF2-40B4-BE49-F238E27FC236}">
                <a16:creationId xmlns:a16="http://schemas.microsoft.com/office/drawing/2014/main" id="{6309BD0F-6D1F-1CDF-010D-F5CEDBF4396C}"/>
              </a:ext>
            </a:extLst>
          </p:cNvPr>
          <p:cNvCxnSpPr>
            <a:cxnSpLocks/>
          </p:cNvCxnSpPr>
          <p:nvPr/>
        </p:nvCxnSpPr>
        <p:spPr>
          <a:xfrm flipV="1">
            <a:off x="6064440" y="4884757"/>
            <a:ext cx="993418" cy="8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9" name="Picture 1038">
            <a:extLst>
              <a:ext uri="{FF2B5EF4-FFF2-40B4-BE49-F238E27FC236}">
                <a16:creationId xmlns:a16="http://schemas.microsoft.com/office/drawing/2014/main" id="{E0EE5BC7-5B6F-1505-2F3D-B6F3961467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9" t="16311" r="35391" b="22073"/>
          <a:stretch/>
        </p:blipFill>
        <p:spPr>
          <a:xfrm>
            <a:off x="7069777" y="4051637"/>
            <a:ext cx="2083689" cy="1788025"/>
          </a:xfrm>
          <a:prstGeom prst="rect">
            <a:avLst/>
          </a:prstGeom>
        </p:spPr>
      </p:pic>
      <p:cxnSp>
        <p:nvCxnSpPr>
          <p:cNvPr id="1040" name="Straight Arrow Connector 1039">
            <a:extLst>
              <a:ext uri="{FF2B5EF4-FFF2-40B4-BE49-F238E27FC236}">
                <a16:creationId xmlns:a16="http://schemas.microsoft.com/office/drawing/2014/main" id="{28D569F6-6BD0-85E2-CBC4-875D3C3571D8}"/>
              </a:ext>
            </a:extLst>
          </p:cNvPr>
          <p:cNvCxnSpPr>
            <a:cxnSpLocks/>
          </p:cNvCxnSpPr>
          <p:nvPr/>
        </p:nvCxnSpPr>
        <p:spPr>
          <a:xfrm>
            <a:off x="8957067" y="2593711"/>
            <a:ext cx="952477" cy="57934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Arrow Connector 1042">
            <a:extLst>
              <a:ext uri="{FF2B5EF4-FFF2-40B4-BE49-F238E27FC236}">
                <a16:creationId xmlns:a16="http://schemas.microsoft.com/office/drawing/2014/main" id="{1B596B9B-5DC9-F887-97BB-6442CF6A794B}"/>
              </a:ext>
            </a:extLst>
          </p:cNvPr>
          <p:cNvCxnSpPr>
            <a:cxnSpLocks/>
            <a:stCxn id="1039" idx="3"/>
          </p:cNvCxnSpPr>
          <p:nvPr/>
        </p:nvCxnSpPr>
        <p:spPr>
          <a:xfrm flipV="1">
            <a:off x="9153466" y="3687645"/>
            <a:ext cx="689601" cy="12580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1C76574C-3ABE-4589-C0B6-3083C8607F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7" t="12960" r="36173" b="18527"/>
          <a:stretch/>
        </p:blipFill>
        <p:spPr>
          <a:xfrm>
            <a:off x="10018647" y="2593712"/>
            <a:ext cx="2150592" cy="2052000"/>
          </a:xfrm>
          <a:prstGeom prst="rect">
            <a:avLst/>
          </a:prstGeom>
        </p:spPr>
      </p:pic>
      <p:pic>
        <p:nvPicPr>
          <p:cNvPr id="1049" name="Picture 1048">
            <a:extLst>
              <a:ext uri="{FF2B5EF4-FFF2-40B4-BE49-F238E27FC236}">
                <a16:creationId xmlns:a16="http://schemas.microsoft.com/office/drawing/2014/main" id="{6733B97F-ECB7-93C6-237C-526B398DB9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9" t="11474" r="35853" b="21153"/>
          <a:stretch/>
        </p:blipFill>
        <p:spPr>
          <a:xfrm>
            <a:off x="9952170" y="2545083"/>
            <a:ext cx="2174430" cy="20520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0B61F5A-E5BB-F59E-310C-5747C004C4A0}"/>
              </a:ext>
            </a:extLst>
          </p:cNvPr>
          <p:cNvCxnSpPr>
            <a:cxnSpLocks/>
          </p:cNvCxnSpPr>
          <p:nvPr/>
        </p:nvCxnSpPr>
        <p:spPr>
          <a:xfrm flipV="1">
            <a:off x="6024737" y="2463816"/>
            <a:ext cx="993418" cy="8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656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C9CC9-CA2C-91BE-BE69-5653B9B90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F9104-33E2-FFD8-2263-A0D180E405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318" y="35276"/>
            <a:ext cx="11007777" cy="716597"/>
          </a:xfrm>
        </p:spPr>
        <p:txBody>
          <a:bodyPr>
            <a:normAutofit fontScale="90000"/>
          </a:bodyPr>
          <a:lstStyle/>
          <a:p>
            <a:r>
              <a:rPr lang="en-IN" sz="4400" b="1" u="sng" dirty="0">
                <a:solidFill>
                  <a:srgbClr val="FF0000"/>
                </a:solidFill>
              </a:rPr>
              <a:t>ANN Architecture, Forward &amp; Backward Pass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F5810CF-25DD-044F-FD12-65E4B0F2C69D}"/>
              </a:ext>
            </a:extLst>
          </p:cNvPr>
          <p:cNvGrpSpPr/>
          <p:nvPr/>
        </p:nvGrpSpPr>
        <p:grpSpPr>
          <a:xfrm>
            <a:off x="170754" y="1137920"/>
            <a:ext cx="7176891" cy="5294724"/>
            <a:chOff x="2677588" y="1106758"/>
            <a:chExt cx="7176891" cy="529472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56A0C19-AEFF-5316-03D5-64058CA48BBB}"/>
                </a:ext>
              </a:extLst>
            </p:cNvPr>
            <p:cNvSpPr/>
            <p:nvPr/>
          </p:nvSpPr>
          <p:spPr>
            <a:xfrm>
              <a:off x="5130800" y="2448560"/>
              <a:ext cx="1076960" cy="105664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930940A-6920-3C83-3566-2FBC7125094C}"/>
                </a:ext>
              </a:extLst>
            </p:cNvPr>
            <p:cNvSpPr/>
            <p:nvPr/>
          </p:nvSpPr>
          <p:spPr>
            <a:xfrm>
              <a:off x="5130800" y="4033520"/>
              <a:ext cx="1076960" cy="105664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F52B0EA-9121-A739-D24D-2C27ECFA922F}"/>
                </a:ext>
              </a:extLst>
            </p:cNvPr>
            <p:cNvSpPr/>
            <p:nvPr/>
          </p:nvSpPr>
          <p:spPr>
            <a:xfrm>
              <a:off x="2735648" y="2733201"/>
              <a:ext cx="667952" cy="650240"/>
            </a:xfrm>
            <a:prstGeom prst="ellipse">
              <a:avLst/>
            </a:prstGeom>
            <a:solidFill>
              <a:srgbClr val="8383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6AAFA59-4493-C16E-25FE-193928ECC625}"/>
                </a:ext>
              </a:extLst>
            </p:cNvPr>
            <p:cNvSpPr/>
            <p:nvPr/>
          </p:nvSpPr>
          <p:spPr>
            <a:xfrm>
              <a:off x="2735648" y="4236720"/>
              <a:ext cx="667952" cy="650240"/>
            </a:xfrm>
            <a:prstGeom prst="ellipse">
              <a:avLst/>
            </a:prstGeom>
            <a:solidFill>
              <a:srgbClr val="838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8BB178E-757D-8729-A669-904C5A32E15E}"/>
                </a:ext>
              </a:extLst>
            </p:cNvPr>
            <p:cNvSpPr/>
            <p:nvPr/>
          </p:nvSpPr>
          <p:spPr>
            <a:xfrm>
              <a:off x="5335304" y="1106758"/>
              <a:ext cx="667952" cy="65024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9C71865-384B-7E6D-B403-E2EBFAD11A69}"/>
                </a:ext>
              </a:extLst>
            </p:cNvPr>
            <p:cNvSpPr/>
            <p:nvPr/>
          </p:nvSpPr>
          <p:spPr>
            <a:xfrm>
              <a:off x="5335304" y="5751242"/>
              <a:ext cx="667952" cy="65024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43BF5AF-CEBC-6D62-3D41-C6264960C32D}"/>
                </a:ext>
              </a:extLst>
            </p:cNvPr>
            <p:cNvSpPr/>
            <p:nvPr/>
          </p:nvSpPr>
          <p:spPr>
            <a:xfrm>
              <a:off x="7952672" y="3241040"/>
              <a:ext cx="822960" cy="792480"/>
            </a:xfrm>
            <a:prstGeom prst="ellipse">
              <a:avLst/>
            </a:prstGeom>
            <a:solidFill>
              <a:srgbClr val="E5E5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3D7F12D-55B1-A958-4238-538D95B5C950}"/>
                </a:ext>
              </a:extLst>
            </p:cNvPr>
            <p:cNvCxnSpPr>
              <a:stCxn id="9" idx="6"/>
              <a:endCxn id="7" idx="2"/>
            </p:cNvCxnSpPr>
            <p:nvPr/>
          </p:nvCxnSpPr>
          <p:spPr>
            <a:xfrm>
              <a:off x="3403600" y="3058321"/>
              <a:ext cx="1727200" cy="15035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22B0342-26DC-AF63-4C00-26C0AD5BC263}"/>
                </a:ext>
              </a:extLst>
            </p:cNvPr>
            <p:cNvCxnSpPr>
              <a:stCxn id="11" idx="6"/>
              <a:endCxn id="5" idx="2"/>
            </p:cNvCxnSpPr>
            <p:nvPr/>
          </p:nvCxnSpPr>
          <p:spPr>
            <a:xfrm flipV="1">
              <a:off x="3403600" y="2976880"/>
              <a:ext cx="1727200" cy="15849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BF91CF5-90DB-E1A1-77A2-FA4BFD9F7F77}"/>
                </a:ext>
              </a:extLst>
            </p:cNvPr>
            <p:cNvCxnSpPr>
              <a:stCxn id="13" idx="4"/>
              <a:endCxn id="5" idx="0"/>
            </p:cNvCxnSpPr>
            <p:nvPr/>
          </p:nvCxnSpPr>
          <p:spPr>
            <a:xfrm>
              <a:off x="5669280" y="1756998"/>
              <a:ext cx="0" cy="6915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186EA4B-C064-D0D8-9BB7-0D8C29E5A634}"/>
                </a:ext>
              </a:extLst>
            </p:cNvPr>
            <p:cNvCxnSpPr>
              <a:stCxn id="14" idx="0"/>
              <a:endCxn id="7" idx="4"/>
            </p:cNvCxnSpPr>
            <p:nvPr/>
          </p:nvCxnSpPr>
          <p:spPr>
            <a:xfrm flipV="1">
              <a:off x="5669280" y="5090160"/>
              <a:ext cx="0" cy="6610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F506B0C-E79E-DF31-FE49-6AC8DB86E7C4}"/>
                </a:ext>
              </a:extLst>
            </p:cNvPr>
            <p:cNvCxnSpPr>
              <a:stCxn id="5" idx="6"/>
              <a:endCxn id="15" idx="2"/>
            </p:cNvCxnSpPr>
            <p:nvPr/>
          </p:nvCxnSpPr>
          <p:spPr>
            <a:xfrm>
              <a:off x="6207760" y="2976880"/>
              <a:ext cx="1744912" cy="6604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7CA3C9C-B668-8560-8DCE-575EA985D1E4}"/>
                </a:ext>
              </a:extLst>
            </p:cNvPr>
            <p:cNvCxnSpPr>
              <a:stCxn id="7" idx="6"/>
              <a:endCxn id="15" idx="2"/>
            </p:cNvCxnSpPr>
            <p:nvPr/>
          </p:nvCxnSpPr>
          <p:spPr>
            <a:xfrm flipV="1">
              <a:off x="6207760" y="3637280"/>
              <a:ext cx="1744912" cy="9245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AAB5D16-C1B2-C99E-37EC-6D21925A22C2}"/>
                </a:ext>
              </a:extLst>
            </p:cNvPr>
            <p:cNvSpPr txBox="1"/>
            <p:nvPr/>
          </p:nvSpPr>
          <p:spPr>
            <a:xfrm>
              <a:off x="2847408" y="2881868"/>
              <a:ext cx="528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IQ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CE5A8EA-6309-BA64-67B6-6FEF2FB14E3E}"/>
                </a:ext>
              </a:extLst>
            </p:cNvPr>
            <p:cNvSpPr txBox="1"/>
            <p:nvPr/>
          </p:nvSpPr>
          <p:spPr>
            <a:xfrm>
              <a:off x="2677588" y="4377174"/>
              <a:ext cx="867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CGPA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DED2B15-F6A4-8559-9396-CCD7FAF81095}"/>
                </a:ext>
              </a:extLst>
            </p:cNvPr>
            <p:cNvCxnSpPr>
              <a:stCxn id="5" idx="0"/>
              <a:endCxn id="5" idx="4"/>
            </p:cNvCxnSpPr>
            <p:nvPr/>
          </p:nvCxnSpPr>
          <p:spPr>
            <a:xfrm>
              <a:off x="5669280" y="2448560"/>
              <a:ext cx="0" cy="10566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874631E-82DA-9263-5555-CA7D9104A366}"/>
                </a:ext>
              </a:extLst>
            </p:cNvPr>
            <p:cNvCxnSpPr>
              <a:stCxn id="7" idx="0"/>
              <a:endCxn id="7" idx="4"/>
            </p:cNvCxnSpPr>
            <p:nvPr/>
          </p:nvCxnSpPr>
          <p:spPr>
            <a:xfrm>
              <a:off x="5669280" y="4033520"/>
              <a:ext cx="0" cy="10566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AF54BCC-5595-42F4-63CF-B825ED422F0D}"/>
                </a:ext>
              </a:extLst>
            </p:cNvPr>
            <p:cNvSpPr txBox="1"/>
            <p:nvPr/>
          </p:nvSpPr>
          <p:spPr>
            <a:xfrm>
              <a:off x="5226016" y="2644511"/>
              <a:ext cx="4293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/>
                <a:t>∑</a:t>
              </a:r>
              <a:r>
                <a:rPr lang="en-IN" dirty="0"/>
                <a:t> 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88316B8-61A5-C74A-5DF1-2EE688211B8F}"/>
                </a:ext>
              </a:extLst>
            </p:cNvPr>
            <p:cNvSpPr txBox="1"/>
            <p:nvPr/>
          </p:nvSpPr>
          <p:spPr>
            <a:xfrm>
              <a:off x="5233569" y="4300230"/>
              <a:ext cx="4293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/>
                <a:t>∑</a:t>
              </a:r>
              <a:r>
                <a:rPr lang="en-IN" dirty="0"/>
                <a:t>  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F6EC175-0BDF-B120-17B0-7A074D687011}"/>
                </a:ext>
              </a:extLst>
            </p:cNvPr>
            <p:cNvSpPr txBox="1"/>
            <p:nvPr/>
          </p:nvSpPr>
          <p:spPr>
            <a:xfrm>
              <a:off x="5723857" y="2651780"/>
              <a:ext cx="4293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/>
                <a:t>ꭍ</a:t>
              </a:r>
              <a:r>
                <a:rPr lang="en-IN" dirty="0"/>
                <a:t> 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1C0DDD0-7A3F-200E-4E32-A6F2F8FD9426}"/>
                </a:ext>
              </a:extLst>
            </p:cNvPr>
            <p:cNvSpPr txBox="1"/>
            <p:nvPr/>
          </p:nvSpPr>
          <p:spPr>
            <a:xfrm>
              <a:off x="5717472" y="4318000"/>
              <a:ext cx="4293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/>
                <a:t>ꭍ</a:t>
              </a:r>
              <a:r>
                <a:rPr lang="en-IN" dirty="0"/>
                <a:t> 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0BDE90E-5C34-6FA5-B8C8-5C7773AF2963}"/>
                </a:ext>
              </a:extLst>
            </p:cNvPr>
            <p:cNvSpPr txBox="1"/>
            <p:nvPr/>
          </p:nvSpPr>
          <p:spPr>
            <a:xfrm>
              <a:off x="5375808" y="1235266"/>
              <a:ext cx="739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Bias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2A8EB46-52F6-237C-2AC9-B786CA2C9FC9}"/>
                </a:ext>
              </a:extLst>
            </p:cNvPr>
            <p:cNvSpPr txBox="1"/>
            <p:nvPr/>
          </p:nvSpPr>
          <p:spPr>
            <a:xfrm>
              <a:off x="5375807" y="5880090"/>
              <a:ext cx="739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Bias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8E6BF56-3E82-6924-9F3B-9166C52937B8}"/>
                </a:ext>
              </a:extLst>
            </p:cNvPr>
            <p:cNvSpPr txBox="1"/>
            <p:nvPr/>
          </p:nvSpPr>
          <p:spPr>
            <a:xfrm>
              <a:off x="9115272" y="3144540"/>
              <a:ext cx="7392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y-GB" sz="2800" dirty="0"/>
                <a:t>ŷ</a:t>
              </a:r>
              <a:endParaRPr lang="en-IN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705B116-57F2-1E02-B0F9-CA3CF18637E1}"/>
                    </a:ext>
                  </a:extLst>
                </p:cNvPr>
                <p:cNvSpPr txBox="1"/>
                <p:nvPr/>
              </p:nvSpPr>
              <p:spPr>
                <a:xfrm>
                  <a:off x="3753400" y="3180045"/>
                  <a:ext cx="528320" cy="3719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705B116-57F2-1E02-B0F9-CA3CF18637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3400" y="3180045"/>
                  <a:ext cx="528320" cy="371961"/>
                </a:xfrm>
                <a:prstGeom prst="rect">
                  <a:avLst/>
                </a:prstGeom>
                <a:blipFill>
                  <a:blip r:embed="rId3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DC9B935-6EF4-11EB-8A03-E89CCD2CBFB5}"/>
                    </a:ext>
                  </a:extLst>
                </p:cNvPr>
                <p:cNvSpPr txBox="1"/>
                <p:nvPr/>
              </p:nvSpPr>
              <p:spPr>
                <a:xfrm>
                  <a:off x="3336548" y="3896020"/>
                  <a:ext cx="528320" cy="3719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DC9B935-6EF4-11EB-8A03-E89CCD2CBF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6548" y="3896020"/>
                  <a:ext cx="528320" cy="371961"/>
                </a:xfrm>
                <a:prstGeom prst="rect">
                  <a:avLst/>
                </a:prstGeom>
                <a:blipFill>
                  <a:blip r:embed="rId4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BBDEC86-9497-BC36-0F7E-17B77B000186}"/>
                </a:ext>
              </a:extLst>
            </p:cNvPr>
            <p:cNvCxnSpPr>
              <a:stCxn id="9" idx="6"/>
              <a:endCxn id="5" idx="2"/>
            </p:cNvCxnSpPr>
            <p:nvPr/>
          </p:nvCxnSpPr>
          <p:spPr>
            <a:xfrm flipV="1">
              <a:off x="3403600" y="2976880"/>
              <a:ext cx="1727200" cy="814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1E54CBB-BA61-A4E7-4B9D-49A2618CA12A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 flipV="1">
              <a:off x="3403600" y="4561840"/>
              <a:ext cx="1727200" cy="177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A0EBF00-99FC-B70F-0A5C-003B760161F6}"/>
                    </a:ext>
                  </a:extLst>
                </p:cNvPr>
                <p:cNvSpPr txBox="1"/>
                <p:nvPr/>
              </p:nvSpPr>
              <p:spPr>
                <a:xfrm>
                  <a:off x="3864868" y="2651780"/>
                  <a:ext cx="528320" cy="3719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A0EBF00-99FC-B70F-0A5C-003B760161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4868" y="2651780"/>
                  <a:ext cx="528320" cy="371961"/>
                </a:xfrm>
                <a:prstGeom prst="rect">
                  <a:avLst/>
                </a:prstGeom>
                <a:blipFill>
                  <a:blip r:embed="rId5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B5D4C2A-0FFE-C919-BBD1-664EF739F8F1}"/>
                    </a:ext>
                  </a:extLst>
                </p:cNvPr>
                <p:cNvSpPr txBox="1"/>
                <p:nvPr/>
              </p:nvSpPr>
              <p:spPr>
                <a:xfrm>
                  <a:off x="3935987" y="4207649"/>
                  <a:ext cx="528320" cy="3724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B5D4C2A-0FFE-C919-BBD1-664EF739F8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5987" y="4207649"/>
                  <a:ext cx="528320" cy="372474"/>
                </a:xfrm>
                <a:prstGeom prst="rect">
                  <a:avLst/>
                </a:prstGeom>
                <a:blipFill>
                  <a:blip r:embed="rId6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7FBC5C8C-FF2A-D7F0-18AD-2E064514B351}"/>
                    </a:ext>
                  </a:extLst>
                </p:cNvPr>
                <p:cNvSpPr txBox="1"/>
                <p:nvPr/>
              </p:nvSpPr>
              <p:spPr>
                <a:xfrm>
                  <a:off x="6681212" y="2906121"/>
                  <a:ext cx="528320" cy="3725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7FBC5C8C-FF2A-D7F0-18AD-2E064514B3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1212" y="2906121"/>
                  <a:ext cx="528320" cy="372538"/>
                </a:xfrm>
                <a:prstGeom prst="rect">
                  <a:avLst/>
                </a:prstGeom>
                <a:blipFill>
                  <a:blip r:embed="rId7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8BA4BC1-E523-BB22-110D-119C8B4ABB9A}"/>
                    </a:ext>
                  </a:extLst>
                </p:cNvPr>
                <p:cNvSpPr txBox="1"/>
                <p:nvPr/>
              </p:nvSpPr>
              <p:spPr>
                <a:xfrm>
                  <a:off x="6644640" y="3769360"/>
                  <a:ext cx="528320" cy="3725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8BA4BC1-E523-BB22-110D-119C8B4ABB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4640" y="3769360"/>
                  <a:ext cx="528320" cy="372538"/>
                </a:xfrm>
                <a:prstGeom prst="rect">
                  <a:avLst/>
                </a:prstGeom>
                <a:blipFill>
                  <a:blip r:embed="rId8"/>
                  <a:stretch>
                    <a:fillRect b="-161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7D3396C-6F9B-B437-DE32-85660512CF0A}"/>
                </a:ext>
              </a:extLst>
            </p:cNvPr>
            <p:cNvCxnSpPr>
              <a:cxnSpLocks/>
            </p:cNvCxnSpPr>
            <p:nvPr/>
          </p:nvCxnSpPr>
          <p:spPr>
            <a:xfrm>
              <a:off x="8775632" y="3624250"/>
              <a:ext cx="10073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DD6F52B-27BC-2D1A-5160-FCE4AE0C09CD}"/>
                </a:ext>
              </a:extLst>
            </p:cNvPr>
            <p:cNvSpPr/>
            <p:nvPr/>
          </p:nvSpPr>
          <p:spPr>
            <a:xfrm>
              <a:off x="8034089" y="4694602"/>
              <a:ext cx="667952" cy="65024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547E5B4-BACA-EAF9-73E2-6785A9BDA45C}"/>
                </a:ext>
              </a:extLst>
            </p:cNvPr>
            <p:cNvCxnSpPr>
              <a:stCxn id="57" idx="0"/>
            </p:cNvCxnSpPr>
            <p:nvPr/>
          </p:nvCxnSpPr>
          <p:spPr>
            <a:xfrm flipV="1">
              <a:off x="8368065" y="4033520"/>
              <a:ext cx="0" cy="6610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9537652-CBC1-B4C4-D627-7DEC95AF2170}"/>
                </a:ext>
              </a:extLst>
            </p:cNvPr>
            <p:cNvSpPr txBox="1"/>
            <p:nvPr/>
          </p:nvSpPr>
          <p:spPr>
            <a:xfrm>
              <a:off x="8074592" y="4823450"/>
              <a:ext cx="739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Bias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1A3AFA9-DC5E-EC4D-674E-5F757172CFE5}"/>
                </a:ext>
              </a:extLst>
            </p:cNvPr>
            <p:cNvCxnSpPr>
              <a:stCxn id="15" idx="0"/>
              <a:endCxn id="15" idx="4"/>
            </p:cNvCxnSpPr>
            <p:nvPr/>
          </p:nvCxnSpPr>
          <p:spPr>
            <a:xfrm>
              <a:off x="8364152" y="3241040"/>
              <a:ext cx="0" cy="7924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B65DCE7-05B7-6253-C93A-44F8585DF43D}"/>
                </a:ext>
              </a:extLst>
            </p:cNvPr>
            <p:cNvSpPr txBox="1"/>
            <p:nvPr/>
          </p:nvSpPr>
          <p:spPr>
            <a:xfrm>
              <a:off x="7979669" y="3358240"/>
              <a:ext cx="4293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/>
                <a:t>∑</a:t>
              </a:r>
              <a:r>
                <a:rPr lang="en-IN" dirty="0"/>
                <a:t>  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E3DEE01-D182-1BA7-7D96-AED6909F71E7}"/>
                </a:ext>
              </a:extLst>
            </p:cNvPr>
            <p:cNvSpPr txBox="1"/>
            <p:nvPr/>
          </p:nvSpPr>
          <p:spPr>
            <a:xfrm>
              <a:off x="8373739" y="3358240"/>
              <a:ext cx="4293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/>
                <a:t>ꭍ</a:t>
              </a:r>
              <a:r>
                <a:rPr lang="en-IN" dirty="0"/>
                <a:t> 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45F62305-B522-49A8-B569-418893F84529}"/>
                    </a:ext>
                  </a:extLst>
                </p:cNvPr>
                <p:cNvSpPr txBox="1"/>
                <p:nvPr/>
              </p:nvSpPr>
              <p:spPr>
                <a:xfrm>
                  <a:off x="5226016" y="1922790"/>
                  <a:ext cx="52832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45F62305-B522-49A8-B569-418893F845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6016" y="1922790"/>
                  <a:ext cx="528320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618A22C-33B7-C227-5E7D-A7B163BBD378}"/>
                    </a:ext>
                  </a:extLst>
                </p:cNvPr>
                <p:cNvSpPr txBox="1"/>
                <p:nvPr/>
              </p:nvSpPr>
              <p:spPr>
                <a:xfrm>
                  <a:off x="5184072" y="5219008"/>
                  <a:ext cx="52832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618A22C-33B7-C227-5E7D-A7B163BBD3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4072" y="5219008"/>
                  <a:ext cx="528320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B001B6BC-51C8-6AE6-2192-82D3E7B8B6DF}"/>
                    </a:ext>
                  </a:extLst>
                </p:cNvPr>
                <p:cNvSpPr txBox="1"/>
                <p:nvPr/>
              </p:nvSpPr>
              <p:spPr>
                <a:xfrm>
                  <a:off x="7900782" y="4083872"/>
                  <a:ext cx="52832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B001B6BC-51C8-6AE6-2192-82D3E7B8B6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0782" y="4083872"/>
                  <a:ext cx="52832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1FE9D4A-B00F-D5D3-D126-F702D84411C0}"/>
              </a:ext>
            </a:extLst>
          </p:cNvPr>
          <p:cNvCxnSpPr>
            <a:cxnSpLocks/>
          </p:cNvCxnSpPr>
          <p:nvPr/>
        </p:nvCxnSpPr>
        <p:spPr>
          <a:xfrm>
            <a:off x="7536499" y="680807"/>
            <a:ext cx="0" cy="62134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CFB1229-920B-9C14-8F67-480D21DCC031}"/>
                  </a:ext>
                </a:extLst>
              </p:cNvPr>
              <p:cNvSpPr txBox="1"/>
              <p:nvPr/>
            </p:nvSpPr>
            <p:spPr>
              <a:xfrm>
                <a:off x="355541" y="5280665"/>
                <a:ext cx="215248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2∗2=4 </m:t>
                      </m:r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𝑤𝑒𝑖𝑔h𝑡𝑠</m:t>
                      </m:r>
                    </m:oMath>
                  </m:oMathPara>
                </a14:m>
                <a:endParaRPr lang="en-I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IN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dirty="0" smtClean="0">
                          <a:solidFill>
                            <a:srgbClr val="FC28DE"/>
                          </a:solidFill>
                          <a:latin typeface="Cambria Math" panose="02040503050406030204" pitchFamily="18" charset="0"/>
                        </a:rPr>
                        <m:t>𝑇𝑜𝑡𝑎𝑙</m:t>
                      </m:r>
                      <m:r>
                        <a:rPr lang="en-IN" i="1" dirty="0" smtClean="0">
                          <a:solidFill>
                            <a:srgbClr val="FC28DE"/>
                          </a:solidFill>
                          <a:latin typeface="Cambria Math" panose="02040503050406030204" pitchFamily="18" charset="0"/>
                        </a:rPr>
                        <m:t> = 4+2= 6</m:t>
                      </m:r>
                    </m:oMath>
                  </m:oMathPara>
                </a14:m>
                <a:endParaRPr lang="en-IN" dirty="0">
                  <a:solidFill>
                    <a:srgbClr val="FC28DE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CFB1229-920B-9C14-8F67-480D21DCC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41" y="5280665"/>
                <a:ext cx="2152481" cy="92333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B2E3D43-610B-B90E-0794-3B473665A637}"/>
                  </a:ext>
                </a:extLst>
              </p:cNvPr>
              <p:cNvSpPr txBox="1"/>
              <p:nvPr/>
            </p:nvSpPr>
            <p:spPr>
              <a:xfrm>
                <a:off x="3560048" y="5260851"/>
                <a:ext cx="215248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2∗</m:t>
                      </m:r>
                      <m:r>
                        <a:rPr lang="en-IN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𝑤𝑒𝑖𝑔h𝑡𝑠</m:t>
                      </m:r>
                    </m:oMath>
                  </m:oMathPara>
                </a14:m>
                <a:endParaRPr lang="en-I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IN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dirty="0" smtClean="0">
                          <a:solidFill>
                            <a:srgbClr val="FC28DE"/>
                          </a:solidFill>
                          <a:latin typeface="Cambria Math" panose="02040503050406030204" pitchFamily="18" charset="0"/>
                        </a:rPr>
                        <m:t>𝑇𝑜𝑡𝑎𝑙</m:t>
                      </m:r>
                      <m:r>
                        <a:rPr lang="en-IN" i="1" dirty="0" smtClean="0">
                          <a:solidFill>
                            <a:srgbClr val="FC28DE"/>
                          </a:solidFill>
                          <a:latin typeface="Cambria Math" panose="02040503050406030204" pitchFamily="18" charset="0"/>
                        </a:rPr>
                        <m:t> =2+1=3</m:t>
                      </m:r>
                    </m:oMath>
                  </m:oMathPara>
                </a14:m>
                <a:endParaRPr lang="en-IN" dirty="0">
                  <a:solidFill>
                    <a:srgbClr val="FC28DE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B2E3D43-610B-B90E-0794-3B473665A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048" y="5260851"/>
                <a:ext cx="2152481" cy="92333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BEFC0D6-E27F-6CB5-8EA7-348027A70F98}"/>
                  </a:ext>
                </a:extLst>
              </p:cNvPr>
              <p:cNvSpPr txBox="1"/>
              <p:nvPr/>
            </p:nvSpPr>
            <p:spPr>
              <a:xfrm>
                <a:off x="4480558" y="1445288"/>
                <a:ext cx="30887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We have total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6+3=9</m:t>
                    </m:r>
                  </m:oMath>
                </a14:m>
                <a:r>
                  <a:rPr lang="en-IN" dirty="0"/>
                  <a:t> </a:t>
                </a:r>
                <a:r>
                  <a:rPr lang="en-IN" dirty="0">
                    <a:solidFill>
                      <a:srgbClr val="FC28DE"/>
                    </a:solidFill>
                  </a:rPr>
                  <a:t>trainable parameters</a:t>
                </a: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BEFC0D6-E27F-6CB5-8EA7-348027A70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0558" y="1445288"/>
                <a:ext cx="3088718" cy="646331"/>
              </a:xfrm>
              <a:prstGeom prst="rect">
                <a:avLst/>
              </a:prstGeom>
              <a:blipFill>
                <a:blip r:embed="rId14"/>
                <a:stretch>
                  <a:fillRect l="-1578" t="-4717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058F418-12E3-F644-8973-729987FEC0EF}"/>
                  </a:ext>
                </a:extLst>
              </p:cNvPr>
              <p:cNvSpPr txBox="1"/>
              <p:nvPr/>
            </p:nvSpPr>
            <p:spPr>
              <a:xfrm>
                <a:off x="8004887" y="1530424"/>
                <a:ext cx="3718725" cy="763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  <m:sup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nor/>
                                      </m:rPr>
                                      <a:rPr lang="en-IN" dirty="0"/>
                                      <m:t> </m:t>
                                    </m:r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  <m:sup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I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I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IN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IN" dirty="0"/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058F418-12E3-F644-8973-729987FEC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4887" y="1530424"/>
                <a:ext cx="3718725" cy="76354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E53B03D-54F4-A6AE-1730-1F56D66F21FC}"/>
                  </a:ext>
                </a:extLst>
              </p:cNvPr>
              <p:cNvSpPr txBox="1"/>
              <p:nvPr/>
            </p:nvSpPr>
            <p:spPr>
              <a:xfrm>
                <a:off x="7534871" y="3406628"/>
                <a:ext cx="4512272" cy="763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I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nor/>
                                      </m:rPr>
                                      <a:rPr lang="en-IN" dirty="0"/>
                                      <m:t> </m:t>
                                    </m:r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  <m:sup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nor/>
                                      </m:rPr>
                                      <a:rPr lang="en-IN" dirty="0"/>
                                      <m:t> 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I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IN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IN" dirty="0"/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I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E53B03D-54F4-A6AE-1730-1F56D66F2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4871" y="3406628"/>
                <a:ext cx="4512272" cy="76354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>
            <a:extLst>
              <a:ext uri="{FF2B5EF4-FFF2-40B4-BE49-F238E27FC236}">
                <a16:creationId xmlns:a16="http://schemas.microsoft.com/office/drawing/2014/main" id="{8C9C6B6D-3285-EBD7-2C1A-02F7C22A9CE9}"/>
              </a:ext>
            </a:extLst>
          </p:cNvPr>
          <p:cNvSpPr txBox="1"/>
          <p:nvPr/>
        </p:nvSpPr>
        <p:spPr>
          <a:xfrm>
            <a:off x="7611794" y="1216255"/>
            <a:ext cx="1852954" cy="383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Layer-1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022B770-5F87-14EF-AB19-E596231ED5AD}"/>
              </a:ext>
            </a:extLst>
          </p:cNvPr>
          <p:cNvSpPr txBox="1"/>
          <p:nvPr/>
        </p:nvSpPr>
        <p:spPr>
          <a:xfrm>
            <a:off x="7611794" y="3189239"/>
            <a:ext cx="1852954" cy="383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Layer-2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C0FA78-27C0-DA3A-C2CA-B400CE1A64A6}"/>
              </a:ext>
            </a:extLst>
          </p:cNvPr>
          <p:cNvSpPr txBox="1"/>
          <p:nvPr/>
        </p:nvSpPr>
        <p:spPr>
          <a:xfrm>
            <a:off x="7646583" y="4875713"/>
            <a:ext cx="1852954" cy="383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Loss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8975D5-FD84-A158-B36B-8745E1914958}"/>
              </a:ext>
            </a:extLst>
          </p:cNvPr>
          <p:cNvCxnSpPr/>
          <p:nvPr/>
        </p:nvCxnSpPr>
        <p:spPr>
          <a:xfrm>
            <a:off x="7536499" y="4854612"/>
            <a:ext cx="46227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7E2ADC-2535-9EDD-34A5-82707318AEE5}"/>
              </a:ext>
            </a:extLst>
          </p:cNvPr>
          <p:cNvCxnSpPr/>
          <p:nvPr/>
        </p:nvCxnSpPr>
        <p:spPr>
          <a:xfrm>
            <a:off x="7536499" y="5619502"/>
            <a:ext cx="46227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E94B276-64FA-A258-7C87-A21F68F8F450}"/>
              </a:ext>
            </a:extLst>
          </p:cNvPr>
          <p:cNvSpPr txBox="1"/>
          <p:nvPr/>
        </p:nvSpPr>
        <p:spPr>
          <a:xfrm>
            <a:off x="7646583" y="5670813"/>
            <a:ext cx="221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2603FB"/>
                </a:solidFill>
              </a:rPr>
              <a:t>Backpropagation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D167E50-0328-52EB-9F16-CEE3AAEF1D14}"/>
                  </a:ext>
                </a:extLst>
              </p:cNvPr>
              <p:cNvSpPr txBox="1"/>
              <p:nvPr/>
            </p:nvSpPr>
            <p:spPr>
              <a:xfrm>
                <a:off x="7897177" y="6091455"/>
                <a:ext cx="939424" cy="591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IN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Sup>
                            <m:sSubSup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D167E50-0328-52EB-9F16-CEE3AAEF1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7177" y="6091455"/>
                <a:ext cx="939424" cy="59163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8CF67D1-150D-98AA-41D8-1E5F9595A284}"/>
                  </a:ext>
                </a:extLst>
              </p:cNvPr>
              <p:cNvSpPr txBox="1"/>
              <p:nvPr/>
            </p:nvSpPr>
            <p:spPr>
              <a:xfrm>
                <a:off x="10035941" y="2275979"/>
                <a:ext cx="2309238" cy="46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en-I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I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bSup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8CF67D1-150D-98AA-41D8-1E5F9595A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5941" y="2275979"/>
                <a:ext cx="2309238" cy="460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6F3183-E504-95A9-4A2E-80B1C49393E8}"/>
                  </a:ext>
                </a:extLst>
              </p:cNvPr>
              <p:cNvSpPr txBox="1"/>
              <p:nvPr/>
            </p:nvSpPr>
            <p:spPr>
              <a:xfrm>
                <a:off x="7637648" y="2672038"/>
                <a:ext cx="2531509" cy="4010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IN" sz="1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6F3183-E504-95A9-4A2E-80B1C4939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648" y="2672038"/>
                <a:ext cx="2531509" cy="401007"/>
              </a:xfrm>
              <a:prstGeom prst="rect">
                <a:avLst/>
              </a:prstGeom>
              <a:blipFill>
                <a:blip r:embed="rId19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C426F9D-CC12-8560-C3AF-F9B55D933EE1}"/>
                  </a:ext>
                </a:extLst>
              </p:cNvPr>
              <p:cNvSpPr txBox="1"/>
              <p:nvPr/>
            </p:nvSpPr>
            <p:spPr>
              <a:xfrm>
                <a:off x="7629244" y="2272263"/>
                <a:ext cx="2843543" cy="4007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IN" sz="1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IN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C426F9D-CC12-8560-C3AF-F9B55D933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9244" y="2272263"/>
                <a:ext cx="2843543" cy="400751"/>
              </a:xfrm>
              <a:prstGeom prst="rect">
                <a:avLst/>
              </a:prstGeom>
              <a:blipFill>
                <a:blip r:embed="rId20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6B5B941-F1C0-2D22-51CD-7E2A1DAB2807}"/>
                  </a:ext>
                </a:extLst>
              </p:cNvPr>
              <p:cNvSpPr txBox="1"/>
              <p:nvPr/>
            </p:nvSpPr>
            <p:spPr>
              <a:xfrm>
                <a:off x="10022003" y="2669405"/>
                <a:ext cx="2309238" cy="46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en-I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I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bSup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6B5B941-F1C0-2D22-51CD-7E2A1DAB2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2003" y="2669405"/>
                <a:ext cx="2309238" cy="4608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BE007E1-760C-F1D5-B447-E5660B8BCD55}"/>
              </a:ext>
            </a:extLst>
          </p:cNvPr>
          <p:cNvCxnSpPr/>
          <p:nvPr/>
        </p:nvCxnSpPr>
        <p:spPr>
          <a:xfrm>
            <a:off x="7536499" y="3172586"/>
            <a:ext cx="46555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2A7D96D-0802-0FA0-3D23-FF8723D4847E}"/>
              </a:ext>
            </a:extLst>
          </p:cNvPr>
          <p:cNvCxnSpPr>
            <a:cxnSpLocks/>
          </p:cNvCxnSpPr>
          <p:nvPr/>
        </p:nvCxnSpPr>
        <p:spPr>
          <a:xfrm flipV="1">
            <a:off x="10110592" y="2323284"/>
            <a:ext cx="0" cy="8493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F206159-22A8-5925-0983-525E13B427DE}"/>
                  </a:ext>
                </a:extLst>
              </p:cNvPr>
              <p:cNvSpPr txBox="1"/>
              <p:nvPr/>
            </p:nvSpPr>
            <p:spPr>
              <a:xfrm>
                <a:off x="8704371" y="4447143"/>
                <a:ext cx="2309238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cy-GB" dirty="0"/>
                        <m:t>ŷ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F206159-22A8-5925-0983-525E13B42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371" y="4447143"/>
                <a:ext cx="2309238" cy="404983"/>
              </a:xfrm>
              <a:prstGeom prst="rect">
                <a:avLst/>
              </a:prstGeom>
              <a:blipFill>
                <a:blip r:embed="rId2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E4CFAFC-05E8-85A2-7C52-D6BED9146F45}"/>
                  </a:ext>
                </a:extLst>
              </p:cNvPr>
              <p:cNvSpPr txBox="1"/>
              <p:nvPr/>
            </p:nvSpPr>
            <p:spPr>
              <a:xfrm>
                <a:off x="8408173" y="4113162"/>
                <a:ext cx="3198909" cy="3811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[2]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E4CFAFC-05E8-85A2-7C52-D6BED9146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8173" y="4113162"/>
                <a:ext cx="3198909" cy="381130"/>
              </a:xfrm>
              <a:prstGeom prst="rect">
                <a:avLst/>
              </a:prstGeom>
              <a:blipFill>
                <a:blip r:embed="rId23"/>
                <a:stretch>
                  <a:fillRect t="-6452" b="-258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96BFEC1-0D06-9C20-E741-A927741C5620}"/>
                  </a:ext>
                </a:extLst>
              </p:cNvPr>
              <p:cNvSpPr txBox="1"/>
              <p:nvPr/>
            </p:nvSpPr>
            <p:spPr>
              <a:xfrm>
                <a:off x="7923509" y="5185522"/>
                <a:ext cx="542859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=−[</m:t>
                    </m:r>
                    <m:r>
                      <m:rPr>
                        <m:nor/>
                      </m:rPr>
                      <a:rPr lang="cy-GB" dirty="0"/>
                      <m:t>ŷ</m:t>
                    </m:r>
                    <m:r>
                      <a:rPr lang="cy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cy-GB" dirty="0"/>
                              <m:t>ŷ</m:t>
                            </m:r>
                          </m:e>
                        </m:d>
                      </m:e>
                    </m:func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+(1−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).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⁡(1−</m:t>
                    </m:r>
                    <m:r>
                      <m:rPr>
                        <m:nor/>
                      </m:rPr>
                      <a:rPr lang="cy-GB" dirty="0"/>
                      <m:t>ŷ</m:t>
                    </m:r>
                  </m:oMath>
                </a14:m>
                <a:r>
                  <a:rPr lang="en-IN" sz="1800" dirty="0"/>
                  <a:t>)]</a:t>
                </a: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96BFEC1-0D06-9C20-E741-A927741C5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509" y="5185522"/>
                <a:ext cx="5428591" cy="369332"/>
              </a:xfrm>
              <a:prstGeom prst="rect">
                <a:avLst/>
              </a:prstGeom>
              <a:blipFill>
                <a:blip r:embed="rId2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949350A1-BF89-D84E-43AF-5D6FF22DC5A7}"/>
              </a:ext>
            </a:extLst>
          </p:cNvPr>
          <p:cNvSpPr txBox="1"/>
          <p:nvPr/>
        </p:nvSpPr>
        <p:spPr>
          <a:xfrm>
            <a:off x="7629244" y="783020"/>
            <a:ext cx="2539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2603FB"/>
                </a:solidFill>
              </a:rPr>
              <a:t>Forward propagation</a:t>
            </a:r>
          </a:p>
        </p:txBody>
      </p:sp>
    </p:spTree>
    <p:extLst>
      <p:ext uri="{BB962C8B-B14F-4D97-AF65-F5344CB8AC3E}">
        <p14:creationId xmlns:p14="http://schemas.microsoft.com/office/powerpoint/2010/main" val="2492269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41750-4897-4A04-84B5-DBBFF5391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8DDEC-5CFF-4FF5-AD83-F00FF8878A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9403"/>
            <a:ext cx="9144000" cy="716597"/>
          </a:xfrm>
        </p:spPr>
        <p:txBody>
          <a:bodyPr>
            <a:normAutofit/>
          </a:bodyPr>
          <a:lstStyle/>
          <a:p>
            <a:r>
              <a:rPr lang="en-IN" sz="4400" b="1" u="sng" dirty="0">
                <a:solidFill>
                  <a:srgbClr val="FF0000"/>
                </a:solidFill>
              </a:rPr>
              <a:t>ANN Example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E21203-081D-7434-DC2C-72551B53A1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9880" y="1229360"/>
            <a:ext cx="11572240" cy="548640"/>
          </a:xfrm>
        </p:spPr>
        <p:txBody>
          <a:bodyPr/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2603FB"/>
                </a:solidFill>
              </a:rPr>
              <a:t>XOR Dataset ANN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E4025F-07D1-1219-1039-9AA8071B8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" y="1756543"/>
            <a:ext cx="10332720" cy="510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11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2ECF07-E3C0-71EB-F77F-ECE937357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3751"/>
          <a:stretch/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2B2798-B097-6CF9-4243-4E6303E378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4"/>
          <a:stretch/>
        </p:blipFill>
        <p:spPr>
          <a:xfrm>
            <a:off x="-439493" y="3794760"/>
            <a:ext cx="13070984" cy="3063240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933525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89C1A-1543-04F8-E370-FEA5D3497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DAA82-B344-41E0-A5CE-461C4ACE6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9403"/>
            <a:ext cx="9144000" cy="716597"/>
          </a:xfrm>
        </p:spPr>
        <p:txBody>
          <a:bodyPr>
            <a:normAutofit/>
          </a:bodyPr>
          <a:lstStyle/>
          <a:p>
            <a:r>
              <a:rPr lang="en-IN" sz="4400" b="1" u="sng" dirty="0">
                <a:solidFill>
                  <a:srgbClr val="FF0000"/>
                </a:solidFill>
              </a:rPr>
              <a:t>Tensors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0D2A28-038B-ECF0-A437-30673299D7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9880" y="1229360"/>
            <a:ext cx="11572240" cy="716597"/>
          </a:xfrm>
        </p:spPr>
        <p:txBody>
          <a:bodyPr>
            <a:normAutofit lnSpcReduction="10000"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dirty="0"/>
              <a:t>Tensor is specialized multi-dimensional array designed for mathematical and computational efficiency.</a:t>
            </a:r>
          </a:p>
        </p:txBody>
      </p:sp>
      <p:pic>
        <p:nvPicPr>
          <p:cNvPr id="1026" name="Picture 2" descr="Sumanth on X: &quot;Tensor is a fundamental data structure in Machine Learning.  I will clearly explain it today! 🚀 Imagine you have pictures of cats. Each  picture is made up of tiny">
            <a:extLst>
              <a:ext uri="{FF2B5EF4-FFF2-40B4-BE49-F238E27FC236}">
                <a16:creationId xmlns:a16="http://schemas.microsoft.com/office/drawing/2014/main" id="{5BBA0479-9E2F-377B-7989-C81D5D1766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6" t="23407" r="14669" b="2667"/>
          <a:stretch/>
        </p:blipFill>
        <p:spPr bwMode="auto">
          <a:xfrm>
            <a:off x="8676233" y="2011680"/>
            <a:ext cx="3515767" cy="484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0F4F7C01-6522-38E1-8860-9923B8CBA27F}"/>
              </a:ext>
            </a:extLst>
          </p:cNvPr>
          <p:cNvSpPr txBox="1">
            <a:spLocks/>
          </p:cNvSpPr>
          <p:nvPr/>
        </p:nvSpPr>
        <p:spPr>
          <a:xfrm>
            <a:off x="309880" y="1945957"/>
            <a:ext cx="8229193" cy="4612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dirty="0"/>
              <a:t>Types of Tensors: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IN" sz="2200" dirty="0"/>
              <a:t>Scalar (0-D Tensor): Single number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IN" sz="2200" dirty="0"/>
              <a:t>Vectors (1-D Tensor): A list of numbers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IN" sz="2200" dirty="0"/>
              <a:t>Matrices (2-D Tensor): A 2-D grid of numbers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IN" sz="2200" dirty="0"/>
              <a:t>3D Tensor: Coloured images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IN" sz="2200" dirty="0"/>
              <a:t>4D Tensor: Batch of RGB images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IN" sz="2200" dirty="0"/>
              <a:t>5D Tensor: Video data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dirty="0"/>
              <a:t>Review our data and determine which data structure is most suitable for it.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dirty="0"/>
              <a:t>Data looks like [1254(b),120(r),240(c),1(channel)]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dirty="0"/>
              <a:t>For this type of data CNN is a good approach.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6318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B0FE9-CDFB-0D84-D016-01860F00A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ADD36-210E-721D-4B85-AAA254B3B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9403"/>
            <a:ext cx="9144000" cy="716597"/>
          </a:xfrm>
        </p:spPr>
        <p:txBody>
          <a:bodyPr>
            <a:normAutofit/>
          </a:bodyPr>
          <a:lstStyle/>
          <a:p>
            <a:r>
              <a:rPr lang="en-IN" sz="4400" b="1" u="sng" dirty="0">
                <a:solidFill>
                  <a:srgbClr val="FF0000"/>
                </a:solidFill>
              </a:rPr>
              <a:t>What is a CNN?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CFBC37-F9D8-7BBC-6565-6D91BC3945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9880" y="1229360"/>
            <a:ext cx="11572240" cy="2966720"/>
          </a:xfrm>
        </p:spPr>
        <p:txBody>
          <a:bodyPr>
            <a:norm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/>
              <a:t>Convolutional neural networks are a special kind of neural network for processing data that has a known grid-like topology like time series data(1D) or images(2D). It is inspired by our visual cortex.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/>
              <a:t>Hubel and Wiesel’s famous </a:t>
            </a:r>
            <a:r>
              <a:rPr lang="en-US" dirty="0">
                <a:solidFill>
                  <a:srgbClr val="FC28DE"/>
                </a:solidFill>
              </a:rPr>
              <a:t>cat experiment </a:t>
            </a:r>
            <a:r>
              <a:rPr lang="en-US" dirty="0"/>
              <a:t>unlocked the mystery.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6187D9-AF3C-361F-F3FF-00A97E83B4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08" t="5005" r="52804" b="11138"/>
          <a:stretch/>
        </p:blipFill>
        <p:spPr>
          <a:xfrm>
            <a:off x="7010400" y="2857826"/>
            <a:ext cx="5181600" cy="3922911"/>
          </a:xfrm>
          <a:prstGeom prst="rect">
            <a:avLst/>
          </a:prstGeom>
        </p:spPr>
      </p:pic>
      <p:pic>
        <p:nvPicPr>
          <p:cNvPr id="3074" name="Picture 2" descr="What is Deep Learning? Discuss the key characteristics, working and applications of Deep Learning - AIML.com">
            <a:extLst>
              <a:ext uri="{FF2B5EF4-FFF2-40B4-BE49-F238E27FC236}">
                <a16:creationId xmlns:a16="http://schemas.microsoft.com/office/drawing/2014/main" id="{FDB4AFBE-DE16-42EF-E4BD-43D135383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40402"/>
            <a:ext cx="6820360" cy="378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765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DAC6B2-51C9-C4D5-C11E-43E25C340DD8}"/>
              </a:ext>
            </a:extLst>
          </p:cNvPr>
          <p:cNvSpPr txBox="1"/>
          <p:nvPr/>
        </p:nvSpPr>
        <p:spPr>
          <a:xfrm>
            <a:off x="162560" y="314960"/>
            <a:ext cx="5699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u="sng" dirty="0">
                <a:solidFill>
                  <a:srgbClr val="FF0000"/>
                </a:solidFill>
                <a:latin typeface="+mj-lt"/>
              </a:rPr>
              <a:t>Problem statement</a:t>
            </a:r>
            <a:endParaRPr lang="en-IN" sz="4400" b="1" u="sng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ACBBCD-9006-53DB-5FC6-568550AAE42C}"/>
              </a:ext>
            </a:extLst>
          </p:cNvPr>
          <p:cNvSpPr txBox="1"/>
          <p:nvPr/>
        </p:nvSpPr>
        <p:spPr>
          <a:xfrm>
            <a:off x="375920" y="1930400"/>
            <a:ext cx="55676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+mj-lt"/>
              </a:rPr>
              <a:t>Prediction of sea surface currents by using Deep neural network and satellite observations of sea surface winds, height and temperatures in the North Indian Ocean.</a:t>
            </a:r>
            <a:endParaRPr lang="en-IN" sz="24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155B51-99B5-CA7F-AC55-A88788DBB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852" y="0"/>
            <a:ext cx="5141148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72612F-19D4-2589-F720-533587D91024}"/>
              </a:ext>
            </a:extLst>
          </p:cNvPr>
          <p:cNvSpPr txBox="1"/>
          <p:nvPr/>
        </p:nvSpPr>
        <p:spPr>
          <a:xfrm>
            <a:off x="802640" y="4777502"/>
            <a:ext cx="404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603FB"/>
                </a:solidFill>
              </a:rPr>
              <a:t>Mentor</a:t>
            </a:r>
            <a:r>
              <a:rPr lang="en-US" sz="2800" dirty="0"/>
              <a:t> : Jaikumar Pundir</a:t>
            </a:r>
            <a:endParaRPr lang="en-IN" sz="2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940400-CD24-6ECF-B408-0F435B4EF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132" y="162560"/>
            <a:ext cx="2679559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7295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7D968-8213-F72F-D9A9-93C647F06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8BECA-5132-9B8F-4B11-19EA4E8FB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6363"/>
            <a:ext cx="9144000" cy="716597"/>
          </a:xfrm>
        </p:spPr>
        <p:txBody>
          <a:bodyPr>
            <a:normAutofit/>
          </a:bodyPr>
          <a:lstStyle/>
          <a:p>
            <a:r>
              <a:rPr lang="en-IN" sz="4400" b="1" u="sng" dirty="0">
                <a:solidFill>
                  <a:srgbClr val="FF0000"/>
                </a:solidFill>
              </a:rPr>
              <a:t>CNN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4B8D4C-747C-9BF6-1644-57D76248BF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9880" y="1148080"/>
            <a:ext cx="11572240" cy="2357120"/>
          </a:xfrm>
        </p:spPr>
        <p:txBody>
          <a:bodyPr>
            <a:norm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/>
              <a:t>CNNs have been split into two parts: </a:t>
            </a:r>
            <a:r>
              <a:rPr lang="en-US" dirty="0">
                <a:solidFill>
                  <a:srgbClr val="FC28DE"/>
                </a:solidFill>
              </a:rPr>
              <a:t>Feature Extraction </a:t>
            </a:r>
            <a:r>
              <a:rPr lang="en-US" dirty="0"/>
              <a:t>and </a:t>
            </a:r>
            <a:r>
              <a:rPr lang="en-US" dirty="0">
                <a:solidFill>
                  <a:srgbClr val="FC28DE"/>
                </a:solidFill>
              </a:rPr>
              <a:t>Classification</a:t>
            </a:r>
            <a:r>
              <a:rPr lang="en-US" dirty="0"/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/>
              <a:t>CNNs are built from three basic layers: 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dirty="0"/>
              <a:t>Convolution layer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dirty="0"/>
              <a:t>Pooling layer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dirty="0"/>
              <a:t>Fully Connected layer</a:t>
            </a:r>
            <a:endParaRPr lang="en-IN" dirty="0"/>
          </a:p>
        </p:txBody>
      </p:sp>
      <p:pic>
        <p:nvPicPr>
          <p:cNvPr id="2050" name="Picture 2" descr="CONVOLUTIONAL NEURAL NETWORKS Vs VISION TRANSFORMERS: EVOLVING PARADIGM IN COMPUTER VISION | by Machine Learning With Talha | Medium">
            <a:extLst>
              <a:ext uri="{FF2B5EF4-FFF2-40B4-BE49-F238E27FC236}">
                <a16:creationId xmlns:a16="http://schemas.microsoft.com/office/drawing/2014/main" id="{F69546A4-17EC-9B13-0990-BD213CF6C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640" y="3098800"/>
            <a:ext cx="7538720" cy="336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207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C994A-9159-990F-4D85-7CBB6A99A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069D1-0E85-73FE-F11F-B8DC047B3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9403"/>
            <a:ext cx="9144000" cy="716597"/>
          </a:xfrm>
        </p:spPr>
        <p:txBody>
          <a:bodyPr>
            <a:normAutofit/>
          </a:bodyPr>
          <a:lstStyle/>
          <a:p>
            <a:r>
              <a:rPr lang="en-IN" sz="4400" b="1" u="sng" dirty="0">
                <a:solidFill>
                  <a:srgbClr val="FF0000"/>
                </a:solidFill>
              </a:rPr>
              <a:t>Convolution layer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8AC260-70FC-20CB-54E4-DFE308614A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9880" y="1229360"/>
            <a:ext cx="6680200" cy="1630680"/>
          </a:xfrm>
        </p:spPr>
        <p:txBody>
          <a:bodyPr>
            <a:norm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dirty="0"/>
              <a:t>The convolution layer detects edges and extracts primitive features.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/>
              <a:t>The </a:t>
            </a:r>
            <a:r>
              <a:rPr lang="en-US" dirty="0">
                <a:solidFill>
                  <a:srgbClr val="FC28DE"/>
                </a:solidFill>
              </a:rPr>
              <a:t>convolution operation </a:t>
            </a:r>
            <a:r>
              <a:rPr lang="en-US" dirty="0"/>
              <a:t>is essential for edge detection.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8FBFEB-2B0C-B3C9-3245-875EC8F1E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287" y="1143000"/>
            <a:ext cx="4811802" cy="139192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D9D40E7-BBAB-3482-3545-55D6A90EEE17}"/>
              </a:ext>
            </a:extLst>
          </p:cNvPr>
          <p:cNvGraphicFramePr>
            <a:graphicFrameLocks noGrp="1"/>
          </p:cNvGraphicFramePr>
          <p:nvPr/>
        </p:nvGraphicFramePr>
        <p:xfrm>
          <a:off x="599383" y="3200737"/>
          <a:ext cx="3240000" cy="3240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410969750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9644434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60956069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3609649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48345837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668602036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174472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98176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7621876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14107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26418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89457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E7D9CBB-EE39-286B-95D5-4EB03DBE02D9}"/>
              </a:ext>
            </a:extLst>
          </p:cNvPr>
          <p:cNvGraphicFramePr>
            <a:graphicFrameLocks noGrp="1"/>
          </p:cNvGraphicFramePr>
          <p:nvPr/>
        </p:nvGraphicFramePr>
        <p:xfrm>
          <a:off x="4623210" y="4564717"/>
          <a:ext cx="1613248" cy="151383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907474824"/>
                    </a:ext>
                  </a:extLst>
                </a:gridCol>
                <a:gridCol w="554624">
                  <a:extLst>
                    <a:ext uri="{9D8B030D-6E8A-4147-A177-3AD203B41FA5}">
                      <a16:colId xmlns:a16="http://schemas.microsoft.com/office/drawing/2014/main" val="3598539077"/>
                    </a:ext>
                  </a:extLst>
                </a:gridCol>
                <a:gridCol w="554624">
                  <a:extLst>
                    <a:ext uri="{9D8B030D-6E8A-4147-A177-3AD203B41FA5}">
                      <a16:colId xmlns:a16="http://schemas.microsoft.com/office/drawing/2014/main" val="3633949118"/>
                    </a:ext>
                  </a:extLst>
                </a:gridCol>
              </a:tblGrid>
              <a:tr h="504613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726782"/>
                  </a:ext>
                </a:extLst>
              </a:tr>
              <a:tr h="504613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208875"/>
                  </a:ext>
                </a:extLst>
              </a:tr>
              <a:tr h="504613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57102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2D71582-A91B-1DFE-3B11-373F8ECB80CA}"/>
              </a:ext>
            </a:extLst>
          </p:cNvPr>
          <p:cNvSpPr txBox="1"/>
          <p:nvPr/>
        </p:nvSpPr>
        <p:spPr>
          <a:xfrm>
            <a:off x="4000370" y="4936915"/>
            <a:ext cx="518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/>
              <a:t>*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450CA3-1C17-3CB0-3986-912DE5AD7250}"/>
              </a:ext>
            </a:extLst>
          </p:cNvPr>
          <p:cNvSpPr txBox="1"/>
          <p:nvPr/>
        </p:nvSpPr>
        <p:spPr>
          <a:xfrm>
            <a:off x="6372388" y="4894576"/>
            <a:ext cx="518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/>
              <a:t>=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481310A-3124-8452-A20C-F8D5DBDD8FAF}"/>
              </a:ext>
            </a:extLst>
          </p:cNvPr>
          <p:cNvGraphicFramePr>
            <a:graphicFrameLocks noGrp="1"/>
          </p:cNvGraphicFramePr>
          <p:nvPr/>
        </p:nvGraphicFramePr>
        <p:xfrm>
          <a:off x="7067665" y="4058587"/>
          <a:ext cx="2404800" cy="240030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1200">
                  <a:extLst>
                    <a:ext uri="{9D8B030D-6E8A-4147-A177-3AD203B41FA5}">
                      <a16:colId xmlns:a16="http://schemas.microsoft.com/office/drawing/2014/main" val="2601901559"/>
                    </a:ext>
                  </a:extLst>
                </a:gridCol>
                <a:gridCol w="601200">
                  <a:extLst>
                    <a:ext uri="{9D8B030D-6E8A-4147-A177-3AD203B41FA5}">
                      <a16:colId xmlns:a16="http://schemas.microsoft.com/office/drawing/2014/main" val="19080264"/>
                    </a:ext>
                  </a:extLst>
                </a:gridCol>
                <a:gridCol w="601200">
                  <a:extLst>
                    <a:ext uri="{9D8B030D-6E8A-4147-A177-3AD203B41FA5}">
                      <a16:colId xmlns:a16="http://schemas.microsoft.com/office/drawing/2014/main" val="1738538475"/>
                    </a:ext>
                  </a:extLst>
                </a:gridCol>
                <a:gridCol w="601200">
                  <a:extLst>
                    <a:ext uri="{9D8B030D-6E8A-4147-A177-3AD203B41FA5}">
                      <a16:colId xmlns:a16="http://schemas.microsoft.com/office/drawing/2014/main" val="1234620159"/>
                    </a:ext>
                  </a:extLst>
                </a:gridCol>
              </a:tblGrid>
              <a:tr h="600076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C28DE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4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42917"/>
                  </a:ext>
                </a:extLst>
              </a:tr>
              <a:tr h="600076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84450"/>
                  </a:ext>
                </a:extLst>
              </a:tr>
              <a:tr h="600076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830513"/>
                  </a:ext>
                </a:extLst>
              </a:tr>
              <a:tr h="600076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250007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54DE290E-1CEB-7696-E78A-77E56D6B79B7}"/>
              </a:ext>
            </a:extLst>
          </p:cNvPr>
          <p:cNvSpPr/>
          <p:nvPr/>
        </p:nvSpPr>
        <p:spPr>
          <a:xfrm>
            <a:off x="599382" y="3200737"/>
            <a:ext cx="1625658" cy="1630680"/>
          </a:xfrm>
          <a:prstGeom prst="rect">
            <a:avLst/>
          </a:prstGeom>
          <a:noFill/>
          <a:ln w="38100">
            <a:solidFill>
              <a:srgbClr val="FC28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B79F7C-6F76-C1C1-5E93-5450345FC1E4}"/>
              </a:ext>
            </a:extLst>
          </p:cNvPr>
          <p:cNvSpPr/>
          <p:nvPr/>
        </p:nvSpPr>
        <p:spPr>
          <a:xfrm>
            <a:off x="1108479" y="3220720"/>
            <a:ext cx="1625658" cy="163068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DDC446-983D-C443-3FFF-BC9EE613D093}"/>
              </a:ext>
            </a:extLst>
          </p:cNvPr>
          <p:cNvSpPr/>
          <p:nvPr/>
        </p:nvSpPr>
        <p:spPr>
          <a:xfrm>
            <a:off x="1701222" y="3220720"/>
            <a:ext cx="1625658" cy="163068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813F9-5949-8088-4A58-78252B5F48CE}"/>
              </a:ext>
            </a:extLst>
          </p:cNvPr>
          <p:cNvSpPr/>
          <p:nvPr/>
        </p:nvSpPr>
        <p:spPr>
          <a:xfrm>
            <a:off x="2210319" y="3220720"/>
            <a:ext cx="1625658" cy="163068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7CC58B-02CB-0093-2DBE-C1F9CBF599F2}"/>
              </a:ext>
            </a:extLst>
          </p:cNvPr>
          <p:cNvSpPr/>
          <p:nvPr/>
        </p:nvSpPr>
        <p:spPr>
          <a:xfrm>
            <a:off x="611115" y="3749377"/>
            <a:ext cx="1625658" cy="16306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E2BFCE-DFD9-9922-A205-743BC0277C8B}"/>
                  </a:ext>
                </a:extLst>
              </p:cNvPr>
              <p:cNvSpPr txBox="1"/>
              <p:nvPr/>
            </p:nvSpPr>
            <p:spPr>
              <a:xfrm>
                <a:off x="1524000" y="6435291"/>
                <a:ext cx="16256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/>
                  <a:t>Image (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E2BFCE-DFD9-9922-A205-743BC0277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6435291"/>
                <a:ext cx="1625658" cy="369332"/>
              </a:xfrm>
              <a:prstGeom prst="rect">
                <a:avLst/>
              </a:prstGeom>
              <a:blipFill>
                <a:blip r:embed="rId3"/>
                <a:stretch>
                  <a:fillRect l="-2996" t="-10000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4F471A-518E-D804-F38E-5D7C599C2371}"/>
                  </a:ext>
                </a:extLst>
              </p:cNvPr>
              <p:cNvSpPr txBox="1"/>
              <p:nvPr/>
            </p:nvSpPr>
            <p:spPr>
              <a:xfrm>
                <a:off x="4670590" y="6189265"/>
                <a:ext cx="15184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b="1" dirty="0"/>
                  <a:t>Filter/Kernal </a:t>
                </a:r>
                <a:r>
                  <a:rPr lang="en-IN" dirty="0"/>
                  <a:t>(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I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IN" dirty="0"/>
                  <a:t>)</a:t>
                </a:r>
                <a:endParaRPr lang="en-IN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4F471A-518E-D804-F38E-5D7C599C2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590" y="6189265"/>
                <a:ext cx="1518488" cy="646331"/>
              </a:xfrm>
              <a:prstGeom prst="rect">
                <a:avLst/>
              </a:prstGeom>
              <a:blipFill>
                <a:blip r:embed="rId4"/>
                <a:stretch>
                  <a:fillRect l="-2410" t="-4717" r="-5622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3AE0636C-6F46-8A92-A324-E28408230605}"/>
              </a:ext>
            </a:extLst>
          </p:cNvPr>
          <p:cNvSpPr txBox="1"/>
          <p:nvPr/>
        </p:nvSpPr>
        <p:spPr>
          <a:xfrm>
            <a:off x="7638400" y="6488668"/>
            <a:ext cx="2017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Feature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B5F0DC8-B3A1-F16B-ECD0-44B218E2844B}"/>
                  </a:ext>
                </a:extLst>
              </p:cNvPr>
              <p:cNvSpPr txBox="1"/>
              <p:nvPr/>
            </p:nvSpPr>
            <p:spPr>
              <a:xfrm>
                <a:off x="4670590" y="2722880"/>
                <a:ext cx="625141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IN" sz="2400" b="0" dirty="0"/>
                  <a:t>This is the formula for finding the shape of the feature map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400" b="0" i="1" smtClean="0">
                            <a:solidFill>
                              <a:srgbClr val="FC28DE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solidFill>
                              <a:srgbClr val="FC28D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2400" b="0" i="1" smtClean="0">
                            <a:solidFill>
                              <a:srgbClr val="FC28DE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400" b="0" i="1" smtClean="0">
                            <a:solidFill>
                              <a:srgbClr val="FC28DE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IN" sz="2400" b="0" i="1" smtClean="0">
                            <a:solidFill>
                              <a:srgbClr val="FC28DE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IN" sz="2400" b="0" i="1" smtClean="0">
                        <a:solidFill>
                          <a:srgbClr val="FC28DE"/>
                        </a:solidFill>
                        <a:latin typeface="Cambria Math" panose="02040503050406030204" pitchFamily="18" charset="0"/>
                      </a:rPr>
                      <m:t>∗(</m:t>
                    </m:r>
                    <m:r>
                      <a:rPr lang="en-IN" sz="2400" b="0" i="1" smtClean="0">
                        <a:solidFill>
                          <a:srgbClr val="FC28DE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sz="2400" b="0" i="1" smtClean="0">
                        <a:solidFill>
                          <a:srgbClr val="FC28DE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sz="2400" b="0" i="1" smtClean="0">
                        <a:solidFill>
                          <a:srgbClr val="FC28D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IN" sz="2400" b="0" i="1" smtClean="0">
                        <a:solidFill>
                          <a:srgbClr val="FC28DE"/>
                        </a:solidFill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B5F0DC8-B3A1-F16B-ECD0-44B218E28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590" y="2722880"/>
                <a:ext cx="6251410" cy="830997"/>
              </a:xfrm>
              <a:prstGeom prst="rect">
                <a:avLst/>
              </a:prstGeom>
              <a:blipFill>
                <a:blip r:embed="rId5"/>
                <a:stretch>
                  <a:fillRect l="-1267" t="-5882" r="-1267" b="-161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406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331EC-FE0D-407A-9111-9C010086F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C9B12-0E12-0DC8-7FAE-5CF1205E46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9614"/>
            <a:ext cx="9144000" cy="716597"/>
          </a:xfrm>
        </p:spPr>
        <p:txBody>
          <a:bodyPr>
            <a:normAutofit fontScale="90000"/>
          </a:bodyPr>
          <a:lstStyle/>
          <a:p>
            <a:r>
              <a:rPr lang="en-IN" sz="4400" b="1" u="sng" dirty="0">
                <a:solidFill>
                  <a:srgbClr val="FF0000"/>
                </a:solidFill>
              </a:rPr>
              <a:t>Padding &amp; Strides in Convolution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130A7609-32B4-D66F-9987-5D0A61E31953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309880" y="843089"/>
                <a:ext cx="7553960" cy="3752059"/>
              </a:xfrm>
            </p:spPr>
            <p:txBody>
              <a:bodyPr>
                <a:normAutofit fontScale="92500"/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IN" sz="2600" dirty="0"/>
                  <a:t>Padding solves mainly two problems:</a:t>
                </a:r>
              </a:p>
              <a:p>
                <a:pPr marL="914400" lvl="1" indent="-457200" algn="just">
                  <a:buFont typeface="+mj-lt"/>
                  <a:buAutoNum type="arabicPeriod"/>
                </a:pPr>
                <a:r>
                  <a:rPr lang="en-IN" sz="2400" dirty="0"/>
                  <a:t>It remains the image in the same resolution. So you </a:t>
                </a:r>
                <a:r>
                  <a:rPr lang="en-IN" sz="2400" dirty="0">
                    <a:solidFill>
                      <a:srgbClr val="FC28DE"/>
                    </a:solidFill>
                  </a:rPr>
                  <a:t>don’t lose the information</a:t>
                </a:r>
                <a:r>
                  <a:rPr lang="en-IN" sz="2400" dirty="0"/>
                  <a:t>.</a:t>
                </a:r>
              </a:p>
              <a:p>
                <a:pPr marL="914400" lvl="1" indent="-457200" algn="just">
                  <a:buFont typeface="+mj-lt"/>
                  <a:buAutoNum type="arabicPeriod"/>
                </a:pPr>
                <a:r>
                  <a:rPr lang="en-IN" sz="2400" dirty="0"/>
                  <a:t>Now </a:t>
                </a:r>
                <a:r>
                  <a:rPr lang="en-IN" sz="2400" dirty="0">
                    <a:solidFill>
                      <a:srgbClr val="FC28DE"/>
                    </a:solidFill>
                  </a:rPr>
                  <a:t>border pixels</a:t>
                </a:r>
                <a:r>
                  <a:rPr lang="en-IN" sz="2400" dirty="0"/>
                  <a:t> also take the same part as middle pixels do in convolution operation.</a:t>
                </a:r>
              </a:p>
              <a:p>
                <a:pPr marL="457200" indent="-457200" algn="just">
                  <a:buFont typeface="Wingdings" panose="05000000000000000000" pitchFamily="2" charset="2"/>
                  <a:buChar char="Ø"/>
                </a:pPr>
                <a:r>
                  <a:rPr lang="en-IN" sz="2600" dirty="0"/>
                  <a:t>This is the formula for finding the shape of the feature map with padding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600" i="1" smtClean="0">
                            <a:solidFill>
                              <a:srgbClr val="FC28DE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600" i="1">
                            <a:solidFill>
                              <a:srgbClr val="FC28D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2600" b="0" i="1" smtClean="0">
                            <a:solidFill>
                              <a:srgbClr val="FC28DE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IN" sz="2600" b="0" i="1" smtClean="0">
                            <a:solidFill>
                              <a:srgbClr val="FC28DE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IN" sz="2600" i="1">
                            <a:solidFill>
                              <a:srgbClr val="FC28DE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600" i="1">
                            <a:solidFill>
                              <a:srgbClr val="FC28DE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IN" sz="2600" i="1">
                            <a:solidFill>
                              <a:srgbClr val="FC28DE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600" b="0" dirty="0"/>
              </a:p>
              <a:p>
                <a:pPr marL="457200" indent="-457200" algn="just">
                  <a:buFont typeface="Wingdings" panose="05000000000000000000" pitchFamily="2" charset="2"/>
                  <a:buChar char="Ø"/>
                </a:pPr>
                <a:r>
                  <a:rPr lang="en-IN" sz="2600" dirty="0"/>
                  <a:t>Padding means it automatically adds pixel rows on top-bottom and adds pixel columns on left-right with zero values. That’s why it’s also said as zero padding.</a:t>
                </a:r>
              </a:p>
              <a:p>
                <a:pPr marL="457200" indent="-457200" algn="just">
                  <a:buFont typeface="Wingdings" panose="05000000000000000000" pitchFamily="2" charset="2"/>
                  <a:buChar char="Ø"/>
                </a:pPr>
                <a:endParaRPr lang="en-IN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130A7609-32B4-D66F-9987-5D0A61E319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309880" y="843089"/>
                <a:ext cx="7553960" cy="3752059"/>
              </a:xfrm>
              <a:blipFill>
                <a:blip r:embed="rId2"/>
                <a:stretch>
                  <a:fillRect l="-1130" t="-2273" r="-1211" b="-11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Padding and Strides in CNN. In Convolutional Neural Networks… | by Minhaz  Chowdhury | Medium">
            <a:extLst>
              <a:ext uri="{FF2B5EF4-FFF2-40B4-BE49-F238E27FC236}">
                <a16:creationId xmlns:a16="http://schemas.microsoft.com/office/drawing/2014/main" id="{7C0065E8-4F02-0644-E16D-F41E4FFDD7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" t="11805" r="6285" b="9389"/>
          <a:stretch/>
        </p:blipFill>
        <p:spPr bwMode="auto">
          <a:xfrm>
            <a:off x="7863840" y="1387175"/>
            <a:ext cx="4175760" cy="204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Subtitle 2">
                <a:extLst>
                  <a:ext uri="{FF2B5EF4-FFF2-40B4-BE49-F238E27FC236}">
                    <a16:creationId xmlns:a16="http://schemas.microsoft.com/office/drawing/2014/main" id="{EAD1A21F-3692-08F9-2533-9B03F2CFBA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9880" y="4491078"/>
                <a:ext cx="8486879" cy="22801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 algn="just">
                  <a:buFont typeface="Wingdings" panose="05000000000000000000" pitchFamily="2" charset="2"/>
                  <a:buChar char="Ø"/>
                </a:pPr>
                <a:r>
                  <a:rPr lang="en-IN" dirty="0"/>
                  <a:t>Strides is useful when you want high-level features.</a:t>
                </a:r>
              </a:p>
              <a:p>
                <a:pPr marL="457200" indent="-457200" algn="just">
                  <a:buFont typeface="Wingdings" panose="05000000000000000000" pitchFamily="2" charset="2"/>
                  <a:buChar char="Ø"/>
                </a:pPr>
                <a:r>
                  <a:rPr lang="en-IN" dirty="0"/>
                  <a:t>Strides reduce the computing power and make it efficient.</a:t>
                </a:r>
              </a:p>
              <a:p>
                <a:pPr marL="457200" indent="-457200" algn="just">
                  <a:buFont typeface="Wingdings" panose="05000000000000000000" pitchFamily="2" charset="2"/>
                  <a:buChar char="Ø"/>
                </a:pPr>
                <a:r>
                  <a:rPr lang="en-IN" dirty="0"/>
                  <a:t>This is the formula for finding the shape of the feature map with strides </a:t>
                </a:r>
                <a:r>
                  <a:rPr lang="en-IN" dirty="0">
                    <a:solidFill>
                      <a:srgbClr val="FC28DE"/>
                    </a:solidFill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solidFill>
                              <a:srgbClr val="FC28DE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solidFill>
                              <a:srgbClr val="FC28D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i="1">
                            <a:solidFill>
                              <a:srgbClr val="FC28DE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i="1">
                            <a:solidFill>
                              <a:srgbClr val="FC28DE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IN" b="0" i="1" smtClean="0">
                            <a:solidFill>
                              <a:srgbClr val="FC28DE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IN" b="0" i="1" smtClean="0">
                        <a:solidFill>
                          <a:srgbClr val="FC28DE"/>
                        </a:solidFill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IN" b="0" dirty="0"/>
                  <a:t> &amp; with padding and stride </a:t>
                </a:r>
                <a:r>
                  <a:rPr lang="en-IN" dirty="0">
                    <a:solidFill>
                      <a:srgbClr val="FC28DE"/>
                    </a:solidFill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solidFill>
                              <a:srgbClr val="FC28DE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solidFill>
                              <a:srgbClr val="FC28D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b="0" i="1" smtClean="0">
                            <a:solidFill>
                              <a:srgbClr val="FC28DE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IN" b="0" i="1" smtClean="0">
                            <a:solidFill>
                              <a:srgbClr val="FC28DE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IN" i="1">
                            <a:solidFill>
                              <a:srgbClr val="FC28DE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i="1">
                            <a:solidFill>
                              <a:srgbClr val="FC28DE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IN" i="1">
                            <a:solidFill>
                              <a:srgbClr val="FC28DE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IN" i="1">
                        <a:solidFill>
                          <a:srgbClr val="FC28DE"/>
                        </a:solidFill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IN" dirty="0">
                    <a:solidFill>
                      <a:srgbClr val="FC28DE"/>
                    </a:solidFill>
                  </a:rPr>
                  <a:t>. </a:t>
                </a:r>
                <a:endParaRPr lang="en-IN" b="0" dirty="0"/>
              </a:p>
              <a:p>
                <a:pPr marL="457200" indent="-457200" algn="just">
                  <a:buFont typeface="Wingdings" panose="05000000000000000000" pitchFamily="2" charset="2"/>
                  <a:buChar char="Ø"/>
                </a:pPr>
                <a:r>
                  <a:rPr lang="en-IN" dirty="0"/>
                  <a:t>Stride value of (2,2) means it </a:t>
                </a:r>
                <a:r>
                  <a:rPr lang="en-IN" dirty="0">
                    <a:solidFill>
                      <a:srgbClr val="FC28DE"/>
                    </a:solidFill>
                  </a:rPr>
                  <a:t>skips 2 pixels</a:t>
                </a:r>
                <a:r>
                  <a:rPr lang="en-IN" dirty="0"/>
                  <a:t> in right and bottom.</a:t>
                </a:r>
                <a:endParaRPr lang="en-IN" b="0" dirty="0"/>
              </a:p>
              <a:p>
                <a:pPr marL="457200" indent="-457200" algn="just">
                  <a:buFont typeface="Wingdings" panose="05000000000000000000" pitchFamily="2" charset="2"/>
                  <a:buChar char="Ø"/>
                </a:pPr>
                <a:endParaRPr lang="en-IN" dirty="0"/>
              </a:p>
              <a:p>
                <a:pPr marL="457200" indent="-457200" algn="just">
                  <a:buFont typeface="Wingdings" panose="05000000000000000000" pitchFamily="2" charset="2"/>
                  <a:buChar char="Ø"/>
                </a:pPr>
                <a:endParaRPr lang="en-IN" dirty="0"/>
              </a:p>
            </p:txBody>
          </p:sp>
        </mc:Choice>
        <mc:Fallback xmlns="">
          <p:sp>
            <p:nvSpPr>
              <p:cNvPr id="18" name="Subtitle 2">
                <a:extLst>
                  <a:ext uri="{FF2B5EF4-FFF2-40B4-BE49-F238E27FC236}">
                    <a16:creationId xmlns:a16="http://schemas.microsoft.com/office/drawing/2014/main" id="{EAD1A21F-3692-08F9-2533-9B03F2CFB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80" y="4491078"/>
                <a:ext cx="8486879" cy="2280136"/>
              </a:xfrm>
              <a:prstGeom prst="rect">
                <a:avLst/>
              </a:prstGeom>
              <a:blipFill>
                <a:blip r:embed="rId4"/>
                <a:stretch>
                  <a:fillRect l="-1006" t="-3743" r="-1078" b="-56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286C10B4-4684-5D2A-0731-F2226C1890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8603" y="4330757"/>
            <a:ext cx="3030997" cy="228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112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AF6AA-11C8-2504-E805-5BE0CCF82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E1F6E-B742-B4A5-E684-45FBBFE1B6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7703"/>
            <a:ext cx="9144000" cy="716597"/>
          </a:xfrm>
        </p:spPr>
        <p:txBody>
          <a:bodyPr>
            <a:normAutofit/>
          </a:bodyPr>
          <a:lstStyle/>
          <a:p>
            <a:r>
              <a:rPr lang="en-IN" sz="4400" b="1" u="sng" dirty="0">
                <a:solidFill>
                  <a:srgbClr val="FF0000"/>
                </a:solidFill>
              </a:rPr>
              <a:t>Pooling Operation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37D933-0CE8-6A3F-4C65-75CB15514C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9880" y="754300"/>
            <a:ext cx="11572240" cy="1249680"/>
          </a:xfrm>
        </p:spPr>
        <p:txBody>
          <a:bodyPr>
            <a:norm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dirty="0"/>
              <a:t>There are two main problem that is efficiently solve by pooling operation.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IN" sz="2200" dirty="0"/>
              <a:t>Memory issue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IN" sz="2200" dirty="0"/>
              <a:t>Translation variance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endParaRPr lang="en-IN" dirty="0"/>
          </a:p>
        </p:txBody>
      </p:sp>
      <p:pic>
        <p:nvPicPr>
          <p:cNvPr id="6146" name="Picture 2" descr="Introduction to Convolution Neural Network - GeeksforGeeks">
            <a:extLst>
              <a:ext uri="{FF2B5EF4-FFF2-40B4-BE49-F238E27FC236}">
                <a16:creationId xmlns:a16="http://schemas.microsoft.com/office/drawing/2014/main" id="{F421EB74-29A7-0623-C385-0F764F69D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3524250"/>
            <a:ext cx="646747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psule Networks Explained - Kendrick">
            <a:extLst>
              <a:ext uri="{FF2B5EF4-FFF2-40B4-BE49-F238E27FC236}">
                <a16:creationId xmlns:a16="http://schemas.microsoft.com/office/drawing/2014/main" id="{A29F37AC-719E-571A-0E7D-D434972E8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362" y="1440180"/>
            <a:ext cx="4326865" cy="176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C3E81065-36DC-6114-8173-2EEB0C8798F8}"/>
              </a:ext>
            </a:extLst>
          </p:cNvPr>
          <p:cNvSpPr txBox="1">
            <a:spLocks/>
          </p:cNvSpPr>
          <p:nvPr/>
        </p:nvSpPr>
        <p:spPr>
          <a:xfrm>
            <a:off x="309880" y="2324020"/>
            <a:ext cx="7375710" cy="2209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dirty="0"/>
              <a:t>There are generally 3 types of pooling layers are used.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IN" sz="2200" dirty="0"/>
              <a:t>Max pooling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IN" sz="2200" dirty="0"/>
              <a:t>Average pooling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IN" sz="2200" dirty="0"/>
              <a:t>Global pooling</a:t>
            </a:r>
          </a:p>
          <a:p>
            <a:pPr marL="1371600" lvl="2" indent="-457200" algn="just">
              <a:buFont typeface="+mj-lt"/>
              <a:buAutoNum type="alphaLcParenR"/>
            </a:pPr>
            <a:r>
              <a:rPr lang="en-IN" sz="2000" dirty="0"/>
              <a:t>Global Max pooling</a:t>
            </a:r>
          </a:p>
          <a:p>
            <a:pPr marL="1371600" lvl="2" indent="-457200" algn="just">
              <a:buFont typeface="+mj-lt"/>
              <a:buAutoNum type="alphaLcParenR"/>
            </a:pPr>
            <a:r>
              <a:rPr lang="en-IN" sz="2000" dirty="0"/>
              <a:t>Global Average Pooling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endParaRPr lang="en-IN" dirty="0"/>
          </a:p>
          <a:p>
            <a:pPr marL="457200" indent="-457200" algn="just">
              <a:buFont typeface="Wingdings" panose="05000000000000000000" pitchFamily="2" charset="2"/>
              <a:buChar char="Ø"/>
            </a:pPr>
            <a:endParaRPr lang="en-IN" dirty="0"/>
          </a:p>
          <a:p>
            <a:pPr marL="457200" indent="-457200" algn="just">
              <a:buFont typeface="Wingdings" panose="05000000000000000000" pitchFamily="2" charset="2"/>
              <a:buChar char="Ø"/>
            </a:pP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56B185-3078-E6EE-7C90-5A0983D7BF9A}"/>
              </a:ext>
            </a:extLst>
          </p:cNvPr>
          <p:cNvSpPr txBox="1"/>
          <p:nvPr/>
        </p:nvSpPr>
        <p:spPr>
          <a:xfrm>
            <a:off x="309880" y="1862354"/>
            <a:ext cx="68467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2400" dirty="0"/>
              <a:t>Pooling is used to </a:t>
            </a:r>
            <a:r>
              <a:rPr lang="en-IN" sz="2400" dirty="0">
                <a:solidFill>
                  <a:srgbClr val="FC28DE"/>
                </a:solidFill>
              </a:rPr>
              <a:t>down-sample</a:t>
            </a:r>
            <a:r>
              <a:rPr lang="en-IN" sz="2400" dirty="0"/>
              <a:t> your feature map.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DBC6B0-931A-FD13-AC39-9232B93657F1}"/>
              </a:ext>
            </a:extLst>
          </p:cNvPr>
          <p:cNvSpPr txBox="1"/>
          <p:nvPr/>
        </p:nvSpPr>
        <p:spPr>
          <a:xfrm>
            <a:off x="309880" y="4533982"/>
            <a:ext cx="52817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2400" dirty="0"/>
              <a:t>You will provide 3 parameters which are </a:t>
            </a:r>
            <a:r>
              <a:rPr lang="en-IN" sz="2400" dirty="0">
                <a:solidFill>
                  <a:srgbClr val="FC28DE"/>
                </a:solidFill>
              </a:rPr>
              <a:t>size, stride, and type</a:t>
            </a:r>
            <a:r>
              <a:rPr lang="en-IN" sz="2400" dirty="0"/>
              <a:t>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2400" dirty="0"/>
              <a:t>Used for extracting the </a:t>
            </a:r>
            <a:r>
              <a:rPr lang="en-IN" sz="2400" dirty="0">
                <a:solidFill>
                  <a:srgbClr val="FC28DE"/>
                </a:solidFill>
              </a:rPr>
              <a:t>dominant features</a:t>
            </a:r>
            <a:r>
              <a:rPr lang="en-IN" sz="2400" dirty="0"/>
              <a:t> from the feature map.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2400" dirty="0"/>
              <a:t>It has a </a:t>
            </a:r>
            <a:r>
              <a:rPr lang="en-IN" sz="2400" dirty="0">
                <a:solidFill>
                  <a:srgbClr val="FC28DE"/>
                </a:solidFill>
              </a:rPr>
              <a:t>disadvantage</a:t>
            </a:r>
            <a:r>
              <a:rPr lang="en-IN" sz="2400" dirty="0"/>
              <a:t> in that it loses approximately </a:t>
            </a:r>
            <a:r>
              <a:rPr lang="en-IN" sz="2400" dirty="0">
                <a:solidFill>
                  <a:srgbClr val="FC28DE"/>
                </a:solidFill>
              </a:rPr>
              <a:t>75%</a:t>
            </a:r>
            <a:r>
              <a:rPr lang="en-IN" sz="2400" dirty="0"/>
              <a:t> of data.</a:t>
            </a:r>
          </a:p>
        </p:txBody>
      </p:sp>
    </p:spTree>
    <p:extLst>
      <p:ext uri="{BB962C8B-B14F-4D97-AF65-F5344CB8AC3E}">
        <p14:creationId xmlns:p14="http://schemas.microsoft.com/office/powerpoint/2010/main" val="1604119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603F5-42D6-5DA3-8426-760C1D71F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6D464-7BD0-A482-1D91-ADF6BCA6F5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9403"/>
            <a:ext cx="9144000" cy="716597"/>
          </a:xfrm>
        </p:spPr>
        <p:txBody>
          <a:bodyPr>
            <a:normAutofit/>
          </a:bodyPr>
          <a:lstStyle/>
          <a:p>
            <a:r>
              <a:rPr lang="en-IN" sz="4400" b="1" u="sng" dirty="0">
                <a:solidFill>
                  <a:srgbClr val="FF0000"/>
                </a:solidFill>
              </a:rPr>
              <a:t>Classification Part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B2730C-81F8-013D-DF2F-659534DF58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9880" y="1168400"/>
            <a:ext cx="11572240" cy="1198880"/>
          </a:xfrm>
        </p:spPr>
        <p:txBody>
          <a:bodyPr/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dirty="0"/>
              <a:t>Now</a:t>
            </a:r>
            <a:r>
              <a:rPr lang="en-US" dirty="0"/>
              <a:t>, you flatten the last convolution layer and send it to the Fully Connected layer, which</a:t>
            </a:r>
            <a:r>
              <a:rPr lang="en-IN" dirty="0"/>
              <a:t> is the simple ANN structure.</a:t>
            </a:r>
          </a:p>
        </p:txBody>
      </p:sp>
      <p:pic>
        <p:nvPicPr>
          <p:cNvPr id="7170" name="Picture 2" descr="Evrişimsel Sinir Ağları (Convolutional Neural Network-CNN) | by Ayla Bilgin  | Medium">
            <a:extLst>
              <a:ext uri="{FF2B5EF4-FFF2-40B4-BE49-F238E27FC236}">
                <a16:creationId xmlns:a16="http://schemas.microsoft.com/office/drawing/2014/main" id="{4FAA2705-665F-28BB-A7C8-D5C29FB97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12" r="6087"/>
          <a:stretch/>
        </p:blipFill>
        <p:spPr bwMode="auto">
          <a:xfrm>
            <a:off x="2352789" y="2266316"/>
            <a:ext cx="7486421" cy="444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898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EC152-9426-72D0-7F8E-64CB0EAED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81198-60EF-AACE-8191-70DCDF8B79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9403"/>
            <a:ext cx="9144000" cy="716597"/>
          </a:xfrm>
        </p:spPr>
        <p:txBody>
          <a:bodyPr>
            <a:normAutofit/>
          </a:bodyPr>
          <a:lstStyle/>
          <a:p>
            <a:r>
              <a:rPr lang="en-IN" sz="4400" b="1" u="sng" dirty="0">
                <a:solidFill>
                  <a:srgbClr val="FF0000"/>
                </a:solidFill>
              </a:rPr>
              <a:t>Enable GPU &amp; Preprocessing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1C053-5C25-2614-E1FC-9F0DC83570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9880" y="1168400"/>
            <a:ext cx="11572240" cy="1198880"/>
          </a:xfrm>
        </p:spPr>
        <p:txBody>
          <a:bodyPr/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dirty="0"/>
              <a:t>We enable GPU with the ‘</a:t>
            </a:r>
            <a:r>
              <a:rPr lang="en-IN" dirty="0" err="1">
                <a:solidFill>
                  <a:srgbClr val="FC28DE"/>
                </a:solidFill>
              </a:rPr>
              <a:t>cuda</a:t>
            </a:r>
            <a:r>
              <a:rPr lang="en-IN" dirty="0"/>
              <a:t>’ library.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dirty="0"/>
              <a:t>We preprocess the data.</a:t>
            </a:r>
            <a:endParaRPr lang="en-IN" dirty="0">
              <a:solidFill>
                <a:srgbClr val="FC28DE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0934A8-DB2C-11EA-0660-4F5360123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" y="2871388"/>
            <a:ext cx="6962695" cy="36760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56DF5B-0514-7E46-F647-FB98E9E85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241" y="2871388"/>
            <a:ext cx="4927600" cy="384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1613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C2074-3646-3CC1-C8CD-1A8647445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AD245-829D-C37C-7B46-C8A0FE6C0C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9403"/>
            <a:ext cx="9144000" cy="716597"/>
          </a:xfrm>
        </p:spPr>
        <p:txBody>
          <a:bodyPr>
            <a:normAutofit/>
          </a:bodyPr>
          <a:lstStyle/>
          <a:p>
            <a:r>
              <a:rPr lang="en-IN" sz="4400" b="1" u="sng" dirty="0">
                <a:solidFill>
                  <a:srgbClr val="FF0000"/>
                </a:solidFill>
              </a:rPr>
              <a:t>Data Loader, </a:t>
            </a:r>
            <a:r>
              <a:rPr lang="en-IN" sz="4400" b="1" u="sng" dirty="0" err="1">
                <a:solidFill>
                  <a:srgbClr val="FF0000"/>
                </a:solidFill>
              </a:rPr>
              <a:t>Dataset,Train</a:t>
            </a:r>
            <a:r>
              <a:rPr lang="en-IN" sz="4400" b="1" u="sng" dirty="0">
                <a:solidFill>
                  <a:srgbClr val="FF0000"/>
                </a:solidFill>
              </a:rPr>
              <a:t>-Test Split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335931-AD4D-BF5A-DF1E-5C867D1B42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9880" y="1127760"/>
            <a:ext cx="11572240" cy="1869440"/>
          </a:xfrm>
        </p:spPr>
        <p:txBody>
          <a:bodyPr/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/>
              <a:t>We define a class for loading data, which inherits from the built-in </a:t>
            </a:r>
            <a:r>
              <a:rPr lang="en-US" dirty="0">
                <a:solidFill>
                  <a:srgbClr val="FC28DE"/>
                </a:solidFill>
              </a:rPr>
              <a:t>Dataset class</a:t>
            </a:r>
            <a:r>
              <a:rPr lang="en-US" dirty="0"/>
              <a:t> of </a:t>
            </a:r>
            <a:r>
              <a:rPr lang="en-US" dirty="0" err="1"/>
              <a:t>PyTorch</a:t>
            </a:r>
            <a:r>
              <a:rPr lang="en-US" dirty="0"/>
              <a:t>.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/>
              <a:t>We also set the batch size for the training process.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/>
              <a:t>We take </a:t>
            </a:r>
            <a:r>
              <a:rPr lang="en-US" dirty="0">
                <a:solidFill>
                  <a:srgbClr val="FC28DE"/>
                </a:solidFill>
              </a:rPr>
              <a:t>shuffle=False</a:t>
            </a:r>
            <a:r>
              <a:rPr lang="en-US" dirty="0"/>
              <a:t> because our data is time series data.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B60E09-E3E4-93BB-9881-894EFE7D3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008" y="2876000"/>
            <a:ext cx="6779984" cy="362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83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E5B3E-4C98-89FE-F343-6A41CB927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A74E2-426E-7C59-60EA-8F0947E198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8490"/>
            <a:ext cx="9144000" cy="716597"/>
          </a:xfrm>
        </p:spPr>
        <p:txBody>
          <a:bodyPr>
            <a:normAutofit/>
          </a:bodyPr>
          <a:lstStyle/>
          <a:p>
            <a:r>
              <a:rPr lang="en-IN" sz="4400" b="1" u="sng" dirty="0">
                <a:solidFill>
                  <a:srgbClr val="FF0000"/>
                </a:solidFill>
              </a:rPr>
              <a:t>NN Architecture &amp; Training Loop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31A2BE-24EE-582C-6894-CE3043005F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9880" y="865087"/>
            <a:ext cx="11572240" cy="1869440"/>
          </a:xfrm>
        </p:spPr>
        <p:txBody>
          <a:bodyPr/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dirty="0"/>
              <a:t>We define a class that inherits to the </a:t>
            </a:r>
            <a:r>
              <a:rPr lang="en-IN" dirty="0" err="1">
                <a:solidFill>
                  <a:srgbClr val="FC28DE"/>
                </a:solidFill>
              </a:rPr>
              <a:t>nn.Module</a:t>
            </a:r>
            <a:r>
              <a:rPr lang="en-IN" dirty="0"/>
              <a:t> from </a:t>
            </a:r>
            <a:r>
              <a:rPr lang="en-IN" dirty="0" err="1"/>
              <a:t>Pytorch</a:t>
            </a:r>
            <a:r>
              <a:rPr lang="en-IN" dirty="0"/>
              <a:t> library of Python.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dirty="0"/>
              <a:t>Choosing Loss function as </a:t>
            </a:r>
            <a:r>
              <a:rPr lang="en-IN" dirty="0" err="1">
                <a:solidFill>
                  <a:srgbClr val="FC28DE"/>
                </a:solidFill>
              </a:rPr>
              <a:t>MSELoss</a:t>
            </a:r>
            <a:r>
              <a:rPr lang="en-IN" dirty="0"/>
              <a:t> and </a:t>
            </a:r>
            <a:r>
              <a:rPr lang="en-IN" dirty="0">
                <a:solidFill>
                  <a:srgbClr val="FC28DE"/>
                </a:solidFill>
              </a:rPr>
              <a:t>Adam Optimizer </a:t>
            </a:r>
            <a:r>
              <a:rPr lang="en-IN" dirty="0"/>
              <a:t>with 0.001 learning rate.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dirty="0"/>
              <a:t>We run the loop for the </a:t>
            </a:r>
            <a:r>
              <a:rPr lang="en-IN" dirty="0">
                <a:solidFill>
                  <a:srgbClr val="FC28DE"/>
                </a:solidFill>
              </a:rPr>
              <a:t>50 epochs</a:t>
            </a:r>
            <a:r>
              <a:rPr lang="en-IN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0C1051-7ABF-BC5B-7465-61A70A682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5" y="2152131"/>
            <a:ext cx="5197290" cy="46562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9229A0-66E9-39FE-BBCA-43D80E14B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359" y="2152131"/>
            <a:ext cx="4623644" cy="47004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18AC1D-2C90-668C-CEFB-B9B6D8187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1003" y="2152130"/>
            <a:ext cx="2082879" cy="465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2411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5D7FD-D2E6-B678-24DC-5149BF3A9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6518C-6B15-B50B-BA29-980113887C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2911"/>
            <a:ext cx="9144000" cy="716597"/>
          </a:xfrm>
        </p:spPr>
        <p:txBody>
          <a:bodyPr>
            <a:normAutofit/>
          </a:bodyPr>
          <a:lstStyle/>
          <a:p>
            <a:r>
              <a:rPr lang="en-IN" sz="4400" b="1" u="sng" dirty="0">
                <a:solidFill>
                  <a:srgbClr val="FF0000"/>
                </a:solidFill>
              </a:rPr>
              <a:t>Evaluation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69657F-0524-4400-0109-392F2B975C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9880" y="1229360"/>
            <a:ext cx="11658600" cy="1869440"/>
          </a:xfrm>
        </p:spPr>
        <p:txBody>
          <a:bodyPr>
            <a:norm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dirty="0"/>
              <a:t>We achieve </a:t>
            </a:r>
            <a:r>
              <a:rPr lang="en-IN" dirty="0">
                <a:solidFill>
                  <a:srgbClr val="FC28DE"/>
                </a:solidFill>
              </a:rPr>
              <a:t>91.82% </a:t>
            </a:r>
            <a:r>
              <a:rPr lang="en-IN" dirty="0"/>
              <a:t>accuracy with our test data.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dirty="0"/>
              <a:t>Also we plot the graph of actual vs predicted.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04544C-F235-36C9-6EA3-D8E4E62CC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42" y="3031443"/>
            <a:ext cx="4725290" cy="36736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ACC78D-6BB4-4D6F-68FE-41ED1FA45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632" y="3016926"/>
            <a:ext cx="7312214" cy="377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3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D2B1E-D3E3-6C8B-D430-C411848F5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7B73-AEA6-0CD2-D53A-942935833E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9403"/>
            <a:ext cx="9144000" cy="716597"/>
          </a:xfrm>
        </p:spPr>
        <p:txBody>
          <a:bodyPr>
            <a:normAutofit/>
          </a:bodyPr>
          <a:lstStyle/>
          <a:p>
            <a:r>
              <a:rPr lang="en-IN" sz="4400" b="1" u="sng" dirty="0">
                <a:solidFill>
                  <a:srgbClr val="FF0000"/>
                </a:solidFill>
              </a:rPr>
              <a:t>Problem with CNN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0D2AE1-A4A0-C4A6-39F3-8612341C01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9880" y="1229359"/>
            <a:ext cx="11572240" cy="5159865"/>
          </a:xfrm>
        </p:spPr>
        <p:txBody>
          <a:bodyPr>
            <a:norm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/>
              <a:t>CNNs, while powerful for image recognition, lack the ability to retain </a:t>
            </a:r>
            <a:r>
              <a:rPr lang="en-US" dirty="0">
                <a:solidFill>
                  <a:srgbClr val="FC28DE"/>
                </a:solidFill>
              </a:rPr>
              <a:t>sequential information</a:t>
            </a:r>
            <a:r>
              <a:rPr lang="en-US" dirty="0"/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/>
              <a:t>This limitation is </a:t>
            </a:r>
            <a:r>
              <a:rPr lang="en-US" dirty="0">
                <a:solidFill>
                  <a:srgbClr val="FC28DE"/>
                </a:solidFill>
              </a:rPr>
              <a:t>critical</a:t>
            </a:r>
            <a:r>
              <a:rPr lang="en-US" dirty="0"/>
              <a:t> in time series forecasting where models need to leverage </a:t>
            </a:r>
            <a:r>
              <a:rPr lang="en-US" dirty="0">
                <a:solidFill>
                  <a:srgbClr val="FC28DE"/>
                </a:solidFill>
              </a:rPr>
              <a:t>historical</a:t>
            </a:r>
            <a:r>
              <a:rPr lang="en-US" dirty="0"/>
              <a:t> </a:t>
            </a:r>
            <a:r>
              <a:rPr lang="en-US" dirty="0">
                <a:solidFill>
                  <a:srgbClr val="FC28DE"/>
                </a:solidFill>
              </a:rPr>
              <a:t>patterns</a:t>
            </a:r>
            <a:r>
              <a:rPr lang="en-US" dirty="0"/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/>
              <a:t>Specialized architectures like Recurrent Neural Networks (RNNs), Long Short-Term Memory (LSTM) networks, and Gated Recurrent Units (GRUs) are used to address this need.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/>
              <a:t>These models capture temporal relationships and update with each time step, making them more effective for tasks involving sequences or time-dependent data.</a:t>
            </a:r>
          </a:p>
        </p:txBody>
      </p:sp>
    </p:spTree>
    <p:extLst>
      <p:ext uri="{BB962C8B-B14F-4D97-AF65-F5344CB8AC3E}">
        <p14:creationId xmlns:p14="http://schemas.microsoft.com/office/powerpoint/2010/main" val="51103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45336A-14D3-2015-1F9B-3BB2A9E7211D}"/>
              </a:ext>
            </a:extLst>
          </p:cNvPr>
          <p:cNvSpPr txBox="1"/>
          <p:nvPr/>
        </p:nvSpPr>
        <p:spPr>
          <a:xfrm>
            <a:off x="2631440" y="164871"/>
            <a:ext cx="5862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>
                <a:solidFill>
                  <a:srgbClr val="FF0000"/>
                </a:solidFill>
                <a:latin typeface="+mj-lt"/>
              </a:rPr>
              <a:t>Basics about data</a:t>
            </a:r>
            <a:endParaRPr lang="en-IN" sz="4400" b="1" u="sng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F83D81-1678-C333-7955-582CD3B03267}"/>
              </a:ext>
            </a:extLst>
          </p:cNvPr>
          <p:cNvSpPr txBox="1"/>
          <p:nvPr/>
        </p:nvSpPr>
        <p:spPr>
          <a:xfrm>
            <a:off x="203200" y="1230456"/>
            <a:ext cx="8798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4 columns in our data  </a:t>
            </a:r>
            <a:r>
              <a:rPr lang="en-US" sz="2400" u="sng" dirty="0">
                <a:solidFill>
                  <a:srgbClr val="FC28D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Time, Longitude,</a:t>
            </a:r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u="sng" dirty="0">
                <a:solidFill>
                  <a:srgbClr val="FC28D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Latitude, ADT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are important parameters for our data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9292D3-DEA1-8F0C-0F3B-09F073C4DBB6}"/>
              </a:ext>
            </a:extLst>
          </p:cNvPr>
          <p:cNvSpPr txBox="1"/>
          <p:nvPr/>
        </p:nvSpPr>
        <p:spPr>
          <a:xfrm>
            <a:off x="137160" y="2061453"/>
            <a:ext cx="676148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2603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400" b="1" i="0" dirty="0">
                <a:solidFill>
                  <a:srgbClr val="2603F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atitude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Lines that run east-west, showing how far north or south a place is from the equator.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US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400" b="1" i="0" dirty="0">
                <a:solidFill>
                  <a:srgbClr val="2603F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Longitude</a:t>
            </a:r>
            <a:r>
              <a:rPr lang="en-US" sz="2400" b="0" i="0" dirty="0">
                <a:solidFill>
                  <a:srgbClr val="2603F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Lines that run north-south, showing how far east or west a place is from the Prime Meridia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Together, they create a grid to pinpoint any location on Earth.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US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400" b="1" i="0" dirty="0">
                <a:solidFill>
                  <a:srgbClr val="2603FB"/>
                </a:solidFill>
                <a:effectLst/>
              </a:rPr>
              <a:t>Time</a:t>
            </a:r>
            <a:r>
              <a:rPr lang="en-US" sz="2400" b="0" i="0" dirty="0">
                <a:solidFill>
                  <a:srgbClr val="2603FB"/>
                </a:solidFill>
                <a:effectLst/>
              </a:rPr>
              <a:t>:</a:t>
            </a:r>
            <a:r>
              <a:rPr lang="en-US" sz="2400" b="0" i="0" dirty="0">
                <a:effectLst/>
              </a:rPr>
              <a:t> Time changes when you cross time zones, but your longitude and latitude remain the same, keeping your exact location on Earth unchanged.</a:t>
            </a:r>
            <a:endParaRPr lang="en-US" sz="2400" b="0" i="0" dirty="0">
              <a:effectLst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1E035C-16E8-A0C0-A5E6-ED06CB9E7A88}"/>
              </a:ext>
            </a:extLst>
          </p:cNvPr>
          <p:cNvSpPr/>
          <p:nvPr/>
        </p:nvSpPr>
        <p:spPr>
          <a:xfrm>
            <a:off x="10891520" y="5445760"/>
            <a:ext cx="1168400" cy="162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 descr="What Is Longitude and Latitude?">
            <a:extLst>
              <a:ext uri="{FF2B5EF4-FFF2-40B4-BE49-F238E27FC236}">
                <a16:creationId xmlns:a16="http://schemas.microsoft.com/office/drawing/2014/main" id="{C3BF7115-4E79-0590-58F8-61273BC2EA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4" r="45844"/>
          <a:stretch/>
        </p:blipFill>
        <p:spPr bwMode="auto">
          <a:xfrm>
            <a:off x="8849360" y="721360"/>
            <a:ext cx="2575559" cy="284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Longitude and Latitude?">
            <a:extLst>
              <a:ext uri="{FF2B5EF4-FFF2-40B4-BE49-F238E27FC236}">
                <a16:creationId xmlns:a16="http://schemas.microsoft.com/office/drawing/2014/main" id="{0CAEDC77-323D-013B-AD5D-E2745A4FEE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39" r="6512"/>
          <a:stretch/>
        </p:blipFill>
        <p:spPr bwMode="auto">
          <a:xfrm>
            <a:off x="7843520" y="3640357"/>
            <a:ext cx="2575559" cy="321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7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F80E5-BD6C-5194-67DC-EEAB720B9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CECD8-BE49-4B7D-04F1-7C32FD16EB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9403"/>
            <a:ext cx="9144000" cy="716597"/>
          </a:xfrm>
        </p:spPr>
        <p:txBody>
          <a:bodyPr>
            <a:normAutofit/>
          </a:bodyPr>
          <a:lstStyle/>
          <a:p>
            <a:r>
              <a:rPr lang="en-IN" sz="4400" b="1" u="sng" dirty="0">
                <a:solidFill>
                  <a:srgbClr val="FF0000"/>
                </a:solidFill>
              </a:rPr>
              <a:t>References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8BDACB-1F85-02EA-1F13-C8BE296470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9880" y="1229359"/>
            <a:ext cx="11572240" cy="5159865"/>
          </a:xfrm>
        </p:spPr>
        <p:txBody>
          <a:bodyPr>
            <a:norm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/>
              <a:t>Deep Learning with </a:t>
            </a:r>
            <a:r>
              <a:rPr lang="en-US" dirty="0" err="1"/>
              <a:t>PyTorch</a:t>
            </a:r>
            <a:r>
              <a:rPr lang="en-US" dirty="0"/>
              <a:t> [ELI STEVENS, LUCA ANTIGA, AND THOMAS VIEHMANN FOREWORD BY SOUMITH CHINTALA]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>
                <a:hlinkClick r:id="rId2"/>
              </a:rPr>
              <a:t>Cat experiment blog</a:t>
            </a:r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>
                <a:hlinkClick r:id="rId3"/>
              </a:rPr>
              <a:t>https://playground.tensorflow.org/</a:t>
            </a:r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>
                <a:hlinkClick r:id="rId4"/>
              </a:rPr>
              <a:t>100 days of deep learning playlist</a:t>
            </a:r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827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7A647-FE1C-F266-F794-2BA5ADA40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3A41F9-7C81-8A8A-D611-F494EF8F9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047" y="-92597"/>
            <a:ext cx="12535383" cy="707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719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4594DD-D1EE-04DB-6ABE-69711ABF64D4}"/>
              </a:ext>
            </a:extLst>
          </p:cNvPr>
          <p:cNvSpPr txBox="1"/>
          <p:nvPr/>
        </p:nvSpPr>
        <p:spPr>
          <a:xfrm>
            <a:off x="0" y="228601"/>
            <a:ext cx="112042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0" u="sng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ADT (Absolute Dynamic Topography)</a:t>
            </a:r>
            <a:endParaRPr lang="en-IN" sz="4400" u="sng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46236D-362E-6120-DE15-3174A465F862}"/>
              </a:ext>
            </a:extLst>
          </p:cNvPr>
          <p:cNvSpPr txBox="1"/>
          <p:nvPr/>
        </p:nvSpPr>
        <p:spPr>
          <a:xfrm>
            <a:off x="121920" y="1090972"/>
            <a:ext cx="58013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measures the height of the sea surface compared to a reference level (geoid), showing ocean currents.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Higher ADT means warmer, less dense water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lower ADT means cooler, denser water.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</a:rPr>
              <a:t>T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he absolute dynamic topography is the sea surface height above geoid the adt is obtained as  </a:t>
            </a:r>
            <a:r>
              <a:rPr lang="en-US" sz="2400" b="0" i="0" dirty="0">
                <a:solidFill>
                  <a:srgbClr val="FC28DE"/>
                </a:solidFill>
                <a:effectLst/>
              </a:rPr>
              <a:t>adt  = sla + mdt</a:t>
            </a:r>
            <a:endParaRPr lang="en-IN" sz="2400" dirty="0">
              <a:solidFill>
                <a:srgbClr val="FC28D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14D20F-56C9-F283-F3BA-D92E18673CE5}"/>
              </a:ext>
            </a:extLst>
          </p:cNvPr>
          <p:cNvSpPr txBox="1"/>
          <p:nvPr/>
        </p:nvSpPr>
        <p:spPr>
          <a:xfrm>
            <a:off x="290139" y="4969555"/>
            <a:ext cx="46634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SSH: Sea Surface Height</a:t>
            </a:r>
          </a:p>
          <a:p>
            <a:r>
              <a:rPr lang="en-US" sz="2400" dirty="0"/>
              <a:t>SLA: Sea Level Anomaly</a:t>
            </a:r>
          </a:p>
          <a:p>
            <a:r>
              <a:rPr lang="en-US" sz="2400" dirty="0"/>
              <a:t>MSS : Mean Sea Surface</a:t>
            </a:r>
          </a:p>
          <a:p>
            <a:r>
              <a:rPr lang="en-IN" sz="2400" dirty="0"/>
              <a:t>MDT : Mean Dynamic Topography</a:t>
            </a:r>
          </a:p>
          <a:p>
            <a:r>
              <a:rPr lang="en-IN" sz="2400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9B6C10-2D11-22F3-5D4D-4ADF88CB4FDC}"/>
              </a:ext>
            </a:extLst>
          </p:cNvPr>
          <p:cNvSpPr/>
          <p:nvPr/>
        </p:nvSpPr>
        <p:spPr>
          <a:xfrm>
            <a:off x="6502400" y="5646450"/>
            <a:ext cx="436880" cy="215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E3A3821-724C-C8D1-7E40-9F516FE2D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722" y="1348770"/>
            <a:ext cx="5420628" cy="472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BCAA4D-9736-E19F-114D-E9C776BB2C8D}"/>
              </a:ext>
            </a:extLst>
          </p:cNvPr>
          <p:cNvSpPr txBox="1"/>
          <p:nvPr/>
        </p:nvSpPr>
        <p:spPr>
          <a:xfrm>
            <a:off x="8755516" y="4145280"/>
            <a:ext cx="1272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7076D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Absolute</a:t>
            </a:r>
            <a:endParaRPr lang="en-IN" sz="1400" dirty="0">
              <a:solidFill>
                <a:srgbClr val="07076D"/>
              </a:solidFill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89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51FD43-20F0-4FB0-CC60-D57A9C42E569}"/>
              </a:ext>
            </a:extLst>
          </p:cNvPr>
          <p:cNvSpPr txBox="1"/>
          <p:nvPr/>
        </p:nvSpPr>
        <p:spPr>
          <a:xfrm>
            <a:off x="3749040" y="233680"/>
            <a:ext cx="39420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>
                <a:solidFill>
                  <a:srgbClr val="FF0000"/>
                </a:solidFill>
              </a:rPr>
              <a:t>Why .nc files?</a:t>
            </a:r>
            <a:endParaRPr lang="en-IN" sz="4400" b="1" u="sng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A83B87-670C-633D-5EC2-E8FAA7B5074C}"/>
              </a:ext>
            </a:extLst>
          </p:cNvPr>
          <p:cNvSpPr txBox="1"/>
          <p:nvPr/>
        </p:nvSpPr>
        <p:spPr>
          <a:xfrm>
            <a:off x="498483" y="1117214"/>
            <a:ext cx="10627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 A .</a:t>
            </a:r>
            <a:r>
              <a:rPr lang="en-US" sz="2400" dirty="0" err="1"/>
              <a:t>nc</a:t>
            </a:r>
            <a:r>
              <a:rPr lang="en-US" sz="2400" dirty="0"/>
              <a:t> file is a </a:t>
            </a:r>
            <a:r>
              <a:rPr lang="en-US" sz="2400" dirty="0" err="1"/>
              <a:t>NetCDF</a:t>
            </a:r>
            <a:r>
              <a:rPr lang="en-US" sz="2400" dirty="0"/>
              <a:t> file, which is a format for storing scientific data. </a:t>
            </a:r>
            <a:r>
              <a:rPr lang="en-US" sz="2400" dirty="0" err="1"/>
              <a:t>NetCDF</a:t>
            </a:r>
            <a:r>
              <a:rPr lang="en-US" sz="2400" dirty="0"/>
              <a:t> stands for Network Common Data Form.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 We have a datafile in </a:t>
            </a:r>
            <a:r>
              <a:rPr lang="en-US" sz="2400" dirty="0">
                <a:solidFill>
                  <a:srgbClr val="FC28DE"/>
                </a:solidFill>
              </a:rPr>
              <a:t>.nc </a:t>
            </a:r>
            <a:r>
              <a:rPr lang="en-US" sz="2400" dirty="0"/>
              <a:t>format so  let’s see what do we know about .nc files.</a:t>
            </a:r>
            <a:endParaRPr lang="en-IN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297BBD-AD12-7611-EC46-7AEF52236B0F}"/>
              </a:ext>
            </a:extLst>
          </p:cNvPr>
          <p:cNvSpPr txBox="1"/>
          <p:nvPr/>
        </p:nvSpPr>
        <p:spPr>
          <a:xfrm>
            <a:off x="502920" y="2738641"/>
            <a:ext cx="10434320" cy="3885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 </a:t>
            </a:r>
            <a:r>
              <a:rPr lang="en-US" sz="2400" i="0" dirty="0">
                <a:solidFill>
                  <a:srgbClr val="FC28DE"/>
                </a:solidFill>
                <a:effectLst/>
              </a:rPr>
              <a:t>.nc files </a:t>
            </a:r>
            <a:r>
              <a:rPr lang="en-US" sz="2400" b="0" i="0" dirty="0">
                <a:effectLst/>
              </a:rPr>
              <a:t>can store a variety of scientific data in a structured and efficient way.</a:t>
            </a:r>
          </a:p>
          <a:p>
            <a:endParaRPr lang="en-IN" sz="2400" b="0" i="0" dirty="0"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IN" sz="2400" b="1" i="0" dirty="0">
                <a:effectLst/>
              </a:rPr>
              <a:t>Multidimensional data</a:t>
            </a:r>
            <a:r>
              <a:rPr lang="en-IN" sz="2400" b="0" i="0" dirty="0">
                <a:effectLst/>
              </a:rPr>
              <a:t> (e.g., time, depth, latitude, longitude).</a:t>
            </a:r>
          </a:p>
          <a:p>
            <a:pPr algn="l">
              <a:spcBef>
                <a:spcPts val="300"/>
              </a:spcBef>
              <a:buFont typeface="+mj-lt"/>
              <a:buAutoNum type="arabicPeriod"/>
            </a:pPr>
            <a:r>
              <a:rPr lang="en-IN" sz="2400" b="1" i="0" dirty="0">
                <a:effectLst/>
              </a:rPr>
              <a:t>Variables</a:t>
            </a:r>
            <a:r>
              <a:rPr lang="en-IN" sz="2400" b="0" i="0" dirty="0">
                <a:effectLst/>
              </a:rPr>
              <a:t> (e.g., temperature, wind speed).</a:t>
            </a:r>
          </a:p>
          <a:p>
            <a:pPr algn="l">
              <a:spcBef>
                <a:spcPts val="300"/>
              </a:spcBef>
              <a:buFont typeface="+mj-lt"/>
              <a:buAutoNum type="arabicPeriod"/>
            </a:pPr>
            <a:r>
              <a:rPr lang="en-IN" sz="2400" b="1" i="0" dirty="0">
                <a:effectLst/>
              </a:rPr>
              <a:t>Metadata</a:t>
            </a:r>
            <a:r>
              <a:rPr lang="en-IN" sz="2400" b="0" i="0" dirty="0">
                <a:effectLst/>
              </a:rPr>
              <a:t> (e.g., units, descriptions).</a:t>
            </a:r>
          </a:p>
          <a:p>
            <a:pPr algn="l">
              <a:spcBef>
                <a:spcPts val="300"/>
              </a:spcBef>
              <a:buFont typeface="+mj-lt"/>
              <a:buAutoNum type="arabicPeriod"/>
            </a:pPr>
            <a:r>
              <a:rPr lang="en-IN" sz="2400" b="1" i="0" dirty="0">
                <a:effectLst/>
              </a:rPr>
              <a:t>Gridded data</a:t>
            </a:r>
            <a:r>
              <a:rPr lang="en-IN" sz="2400" b="0" i="0" dirty="0">
                <a:effectLst/>
              </a:rPr>
              <a:t> (e.g., maps, satellite images).</a:t>
            </a:r>
          </a:p>
          <a:p>
            <a:pPr algn="l">
              <a:spcBef>
                <a:spcPts val="300"/>
              </a:spcBef>
              <a:buFont typeface="+mj-lt"/>
              <a:buAutoNum type="arabicPeriod"/>
            </a:pPr>
            <a:r>
              <a:rPr lang="en-IN" sz="2400" b="1" i="0" dirty="0">
                <a:effectLst/>
              </a:rPr>
              <a:t>Large datasets</a:t>
            </a:r>
            <a:r>
              <a:rPr lang="en-IN" sz="2400" b="0" i="0" dirty="0">
                <a:effectLst/>
              </a:rPr>
              <a:t> efficiently.</a:t>
            </a:r>
          </a:p>
          <a:p>
            <a:pPr algn="l">
              <a:spcBef>
                <a:spcPts val="300"/>
              </a:spcBef>
              <a:buFont typeface="+mj-lt"/>
              <a:buAutoNum type="arabicPeriod"/>
            </a:pPr>
            <a:endParaRPr lang="en-IN" sz="2400" b="0" i="0" dirty="0">
              <a:effectLst/>
            </a:endParaRPr>
          </a:p>
          <a:p>
            <a:pPr algn="l"/>
            <a:r>
              <a:rPr lang="en-IN" sz="2400" b="0" i="0" dirty="0">
                <a:effectLst/>
              </a:rPr>
              <a:t>Perfect for climate, weather, and ocean data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733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316898-946B-20E5-D64F-34A42454A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400" y="238551"/>
            <a:ext cx="7233920" cy="61520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5A7110-3DAB-F39C-014F-F52E3CBF48E2}"/>
              </a:ext>
            </a:extLst>
          </p:cNvPr>
          <p:cNvSpPr txBox="1"/>
          <p:nvPr/>
        </p:nvSpPr>
        <p:spPr>
          <a:xfrm>
            <a:off x="162046" y="151529"/>
            <a:ext cx="45372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>
                <a:solidFill>
                  <a:srgbClr val="FF0000"/>
                </a:solidFill>
              </a:rPr>
              <a:t>What is </a:t>
            </a:r>
            <a:r>
              <a:rPr lang="en-US" sz="4400" b="1" u="sng" dirty="0" err="1">
                <a:solidFill>
                  <a:srgbClr val="FF0000"/>
                </a:solidFill>
              </a:rPr>
              <a:t>Xarray</a:t>
            </a:r>
            <a:r>
              <a:rPr lang="en-US" sz="4400" b="1" u="sng" dirty="0">
                <a:solidFill>
                  <a:srgbClr val="FF0000"/>
                </a:solidFill>
              </a:rPr>
              <a:t>?</a:t>
            </a:r>
            <a:endParaRPr lang="en-IN" sz="4400" b="1" u="sng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4F1AB6-A456-FDEF-DAF3-121736AB4AD6}"/>
              </a:ext>
            </a:extLst>
          </p:cNvPr>
          <p:cNvSpPr txBox="1"/>
          <p:nvPr/>
        </p:nvSpPr>
        <p:spPr>
          <a:xfrm>
            <a:off x="162046" y="1052437"/>
            <a:ext cx="498868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err="1"/>
              <a:t>Xarray</a:t>
            </a:r>
            <a:r>
              <a:rPr lang="en-US" sz="2400" dirty="0"/>
              <a:t> is  Python library for working  with labeled multi- dimensional data, like .nc files.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err="1"/>
              <a:t>Xarray</a:t>
            </a:r>
            <a:r>
              <a:rPr lang="en-US" sz="2400" dirty="0"/>
              <a:t> makes it easy to handle complex datasets.</a:t>
            </a:r>
          </a:p>
          <a:p>
            <a:r>
              <a:rPr lang="en-IN" sz="2400" dirty="0"/>
              <a:t>    (e.g., Time, latitude, longitude)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To import .</a:t>
            </a:r>
            <a:r>
              <a:rPr lang="en-IN" sz="2400" dirty="0" err="1"/>
              <a:t>nc</a:t>
            </a:r>
            <a:r>
              <a:rPr lang="en-IN" sz="2400" dirty="0"/>
              <a:t> file as shown in code,</a:t>
            </a:r>
          </a:p>
          <a:p>
            <a:r>
              <a:rPr lang="en-IN" sz="2400" dirty="0"/>
              <a:t>    This lodes the data into a structured</a:t>
            </a:r>
          </a:p>
          <a:p>
            <a:r>
              <a:rPr lang="en-IN" sz="2400" dirty="0"/>
              <a:t>     format for easy analysis</a:t>
            </a:r>
          </a:p>
          <a:p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722C63-1BD9-8D38-7D2F-571BB033D597}"/>
              </a:ext>
            </a:extLst>
          </p:cNvPr>
          <p:cNvSpPr txBox="1"/>
          <p:nvPr/>
        </p:nvSpPr>
        <p:spPr>
          <a:xfrm>
            <a:off x="162046" y="4453368"/>
            <a:ext cx="42826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rgbClr val="FF0000"/>
                </a:solidFill>
              </a:rPr>
              <a:t>Benefits</a:t>
            </a:r>
            <a:endParaRPr lang="en-IN" sz="4000" b="1" u="sng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0DA353-3FF4-F548-899C-85813B8E9D64}"/>
              </a:ext>
            </a:extLst>
          </p:cNvPr>
          <p:cNvSpPr txBox="1"/>
          <p:nvPr/>
        </p:nvSpPr>
        <p:spPr>
          <a:xfrm>
            <a:off x="162046" y="5321778"/>
            <a:ext cx="5266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Simple to use.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Great for visualizing and analyzing Ocean, Weather, or Climate data.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993747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A92C09-E03F-AA62-0359-E171366A0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292" y="383922"/>
            <a:ext cx="4269300" cy="59054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06141C-E85A-91EC-A3BB-7E1976312E28}"/>
              </a:ext>
            </a:extLst>
          </p:cNvPr>
          <p:cNvSpPr txBox="1"/>
          <p:nvPr/>
        </p:nvSpPr>
        <p:spPr>
          <a:xfrm>
            <a:off x="328079" y="310932"/>
            <a:ext cx="6852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>
                <a:solidFill>
                  <a:srgbClr val="FF0000"/>
                </a:solidFill>
              </a:rPr>
              <a:t>Data Description </a:t>
            </a:r>
            <a:endParaRPr lang="en-IN" sz="4400" b="1" u="sng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3F3081-CBA4-8CB3-3F1D-C0BBBFF6AEB4}"/>
              </a:ext>
            </a:extLst>
          </p:cNvPr>
          <p:cNvSpPr txBox="1"/>
          <p:nvPr/>
        </p:nvSpPr>
        <p:spPr>
          <a:xfrm>
            <a:off x="283408" y="1210508"/>
            <a:ext cx="6620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Here we have, Columns : 4, Rows : 36,115,200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 As we can see this is Time series data.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773E1C-9A69-230A-3D0F-CBD9FF1740C4}"/>
              </a:ext>
            </a:extLst>
          </p:cNvPr>
          <p:cNvSpPr txBox="1"/>
          <p:nvPr/>
        </p:nvSpPr>
        <p:spPr>
          <a:xfrm>
            <a:off x="232395" y="2171640"/>
            <a:ext cx="704358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In data as we can see we have time &amp; for that particular time we have different values of  latitude , longitude &amp; adt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For particular 1 day of time we have 120 values of latitude &amp; for 1 value of latitude  we have 240 values of longitude .</a:t>
            </a:r>
          </a:p>
          <a:p>
            <a:r>
              <a:rPr lang="en-US" sz="2400" dirty="0"/>
              <a:t>     so , for one value(day) of time we have </a:t>
            </a:r>
          </a:p>
          <a:p>
            <a:r>
              <a:rPr lang="en-US" sz="2400" dirty="0"/>
              <a:t>     (120 × 240 = 28800) rows. &amp; same amount </a:t>
            </a:r>
          </a:p>
          <a:p>
            <a:r>
              <a:rPr lang="en-US" sz="2400" dirty="0"/>
              <a:t>      of adt values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We have the data of 1254 values(days) of time.</a:t>
            </a:r>
          </a:p>
          <a:p>
            <a:r>
              <a:rPr lang="en-US" sz="2400" dirty="0"/>
              <a:t>      so, we have total rows (</a:t>
            </a:r>
            <a:r>
              <a:rPr lang="en-US" sz="2400" dirty="0">
                <a:solidFill>
                  <a:srgbClr val="FC28DE"/>
                </a:solidFill>
              </a:rPr>
              <a:t>1254</a:t>
            </a:r>
            <a:r>
              <a:rPr lang="en-US" sz="2400" dirty="0"/>
              <a:t> × </a:t>
            </a:r>
            <a:r>
              <a:rPr lang="en-US" sz="2400" dirty="0">
                <a:solidFill>
                  <a:srgbClr val="FC28DE"/>
                </a:solidFill>
              </a:rPr>
              <a:t>28800</a:t>
            </a:r>
            <a:r>
              <a:rPr lang="en-US" sz="2400" dirty="0"/>
              <a:t> = </a:t>
            </a:r>
            <a:r>
              <a:rPr lang="en-US" sz="2400" u="sng" dirty="0">
                <a:solidFill>
                  <a:srgbClr val="FC28DE"/>
                </a:solidFill>
              </a:rPr>
              <a:t>36,115,200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3137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0A44E-63AA-C710-6606-FCC5ACE291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9403"/>
            <a:ext cx="9144000" cy="716597"/>
          </a:xfrm>
        </p:spPr>
        <p:txBody>
          <a:bodyPr>
            <a:normAutofit/>
          </a:bodyPr>
          <a:lstStyle/>
          <a:p>
            <a:r>
              <a:rPr lang="en-IN" sz="4400" b="1" u="sng" dirty="0">
                <a:solidFill>
                  <a:srgbClr val="F20000"/>
                </a:solidFill>
              </a:rPr>
              <a:t>What is Deep Learning?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F1F422-DC12-DCFF-9A0F-002554F064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9880" y="1229360"/>
            <a:ext cx="11572240" cy="1869440"/>
          </a:xfrm>
        </p:spPr>
        <p:txBody>
          <a:bodyPr>
            <a:normAutofit lnSpcReduction="10000"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dirty="0"/>
              <a:t>Deep learning is a subfield of Artificial Intelligence and Machine Learning that is inspired by the structure of a human brain.</a:t>
            </a:r>
          </a:p>
          <a:p>
            <a:pPr algn="just"/>
            <a:endParaRPr lang="en-IN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dirty="0"/>
              <a:t>Deep learning algorithms attempt to draw similar conclusions as humans would by continually </a:t>
            </a:r>
            <a:r>
              <a:rPr lang="en-IN" dirty="0" err="1"/>
              <a:t>analyzing</a:t>
            </a:r>
            <a:r>
              <a:rPr lang="en-IN" dirty="0"/>
              <a:t> data with a given logical structure called Neural Network.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18672-020A-B5BC-FA7C-31870EA9D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0" y="3280706"/>
            <a:ext cx="5588000" cy="3573150"/>
          </a:xfrm>
          <a:prstGeom prst="rect">
            <a:avLst/>
          </a:prstGeom>
        </p:spPr>
      </p:pic>
      <p:pic>
        <p:nvPicPr>
          <p:cNvPr id="1026" name="Picture 2" descr="Image (at left) by Clker-Free-Vector-Images from Pixabay and image (at right) by author, made with draw.io">
            <a:extLst>
              <a:ext uri="{FF2B5EF4-FFF2-40B4-BE49-F238E27FC236}">
                <a16:creationId xmlns:a16="http://schemas.microsoft.com/office/drawing/2014/main" id="{99ED5384-BC48-77CD-4263-97872CB2E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880" y="3759201"/>
            <a:ext cx="6067849" cy="260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51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013F8-52D5-DD31-9E8F-05F6B3FA0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66FCD-F364-FA70-6C30-34ECF07A56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9403"/>
            <a:ext cx="9144000" cy="716597"/>
          </a:xfrm>
        </p:spPr>
        <p:txBody>
          <a:bodyPr>
            <a:normAutofit/>
          </a:bodyPr>
          <a:lstStyle/>
          <a:p>
            <a:r>
              <a:rPr lang="en-IN" sz="4400" b="1" u="sng" dirty="0">
                <a:solidFill>
                  <a:srgbClr val="F20000"/>
                </a:solidFill>
              </a:rPr>
              <a:t>What is Deep Learning?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089773-02DE-78F0-6114-57EED2FA39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9880" y="1229360"/>
            <a:ext cx="11572240" cy="3037840"/>
          </a:xfrm>
        </p:spPr>
        <p:txBody>
          <a:bodyPr>
            <a:norm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dirty="0"/>
              <a:t>Deep learning is part of a broader family of machine learning methods based on artificial neural networks with representation learning.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dirty="0"/>
              <a:t>Deep learning algorithms uses multiple layers to progressively extract higher-</a:t>
            </a:r>
            <a:r>
              <a:rPr lang="en-IN" dirty="0" err="1"/>
              <a:t>lavel</a:t>
            </a:r>
            <a:r>
              <a:rPr lang="en-IN" dirty="0"/>
              <a:t> features from the raw input. For example, in image processing, lower layers may identify edges, while higher layers may identify the concepts relevant to a human such as digits or letters or faces.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D62C4D-6A6A-7F57-782A-8EF4C6ABD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520" y="3223825"/>
            <a:ext cx="6167120" cy="34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2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2954</TotalTime>
  <Words>1902</Words>
  <Application>Microsoft Office PowerPoint</Application>
  <PresentationFormat>Widescreen</PresentationFormat>
  <Paragraphs>310</Paragraphs>
  <Slides>31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adonis-web</vt:lpstr>
      <vt:lpstr>Arial</vt:lpstr>
      <vt:lpstr>Calibri</vt:lpstr>
      <vt:lpstr>Cambria Math</vt:lpstr>
      <vt:lpstr>Cascadia Mono SemiBold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Deep Learning?</vt:lpstr>
      <vt:lpstr>What is Deep Learning?</vt:lpstr>
      <vt:lpstr>Deep Learning VS Machine Learning</vt:lpstr>
      <vt:lpstr>Perceptron</vt:lpstr>
      <vt:lpstr>Perceptron Back Propagation </vt:lpstr>
      <vt:lpstr>Problem with Perceptron</vt:lpstr>
      <vt:lpstr>ANN (Artificial Neural Network)</vt:lpstr>
      <vt:lpstr>ANN Architecture, Forward &amp; Backward Pass</vt:lpstr>
      <vt:lpstr>ANN Example</vt:lpstr>
      <vt:lpstr>PowerPoint Presentation</vt:lpstr>
      <vt:lpstr>Tensors</vt:lpstr>
      <vt:lpstr>What is a CNN?</vt:lpstr>
      <vt:lpstr>CNN Architecture</vt:lpstr>
      <vt:lpstr>Convolution layer</vt:lpstr>
      <vt:lpstr>Padding &amp; Strides in Convolution layer</vt:lpstr>
      <vt:lpstr>Pooling Operation</vt:lpstr>
      <vt:lpstr>Classification Part</vt:lpstr>
      <vt:lpstr>Enable GPU &amp; Preprocessing</vt:lpstr>
      <vt:lpstr>Data Loader, Dataset,Train-Test Split</vt:lpstr>
      <vt:lpstr>NN Architecture &amp; Training Loop</vt:lpstr>
      <vt:lpstr>Evaluation</vt:lpstr>
      <vt:lpstr>Problem with CNN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Yash Joshi</dc:creator>
  <cp:lastModifiedBy>Milansinh Gohil</cp:lastModifiedBy>
  <cp:revision>35</cp:revision>
  <dcterms:created xsi:type="dcterms:W3CDTF">2025-02-14T09:04:25Z</dcterms:created>
  <dcterms:modified xsi:type="dcterms:W3CDTF">2025-03-01T10:11:59Z</dcterms:modified>
</cp:coreProperties>
</file>